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62" r:id="rId5"/>
    <p:sldId id="261" r:id="rId6"/>
    <p:sldId id="269" r:id="rId7"/>
    <p:sldId id="270" r:id="rId8"/>
    <p:sldId id="271" r:id="rId9"/>
    <p:sldId id="274" r:id="rId10"/>
    <p:sldId id="272" r:id="rId11"/>
    <p:sldId id="273" r:id="rId12"/>
    <p:sldId id="265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A97E3-70D8-4EBF-99BA-51422296165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C04894D-15DC-4A3F-9B74-239E3240C0E4}">
      <dgm:prSet phldrT="[Texto]"/>
      <dgm:spPr/>
      <dgm:t>
        <a:bodyPr/>
        <a:lstStyle/>
        <a:p>
          <a:r>
            <a:rPr lang="es-ES" dirty="0" smtClean="0"/>
            <a:t>Aprendizaje activo</a:t>
          </a:r>
          <a:endParaRPr lang="es-ES" dirty="0"/>
        </a:p>
      </dgm:t>
    </dgm:pt>
    <dgm:pt modelId="{854D2D26-EBFF-4FC6-A464-5A8379C954A3}" type="parTrans" cxnId="{4ED3CAE1-48CD-4818-AB86-05DA78EAF665}">
      <dgm:prSet/>
      <dgm:spPr/>
      <dgm:t>
        <a:bodyPr/>
        <a:lstStyle/>
        <a:p>
          <a:endParaRPr lang="es-ES"/>
        </a:p>
      </dgm:t>
    </dgm:pt>
    <dgm:pt modelId="{1E323B8B-BB81-465A-B5E7-2B0F83E2CDE4}" type="sibTrans" cxnId="{4ED3CAE1-48CD-4818-AB86-05DA78EAF665}">
      <dgm:prSet/>
      <dgm:spPr/>
      <dgm:t>
        <a:bodyPr/>
        <a:lstStyle/>
        <a:p>
          <a:endParaRPr lang="es-ES"/>
        </a:p>
      </dgm:t>
    </dgm:pt>
    <dgm:pt modelId="{A52D7F84-0E3E-4581-AC6B-2714F34D5BC1}">
      <dgm:prSet phldrT="[Texto]"/>
      <dgm:spPr/>
      <dgm:t>
        <a:bodyPr/>
        <a:lstStyle/>
        <a:p>
          <a:r>
            <a:rPr lang="es-ES" dirty="0" smtClean="0"/>
            <a:t>Interactivo redes</a:t>
          </a:r>
          <a:endParaRPr lang="es-ES" dirty="0"/>
        </a:p>
      </dgm:t>
    </dgm:pt>
    <dgm:pt modelId="{7B61AF23-4469-4C31-8E24-4B227B118A2A}" type="parTrans" cxnId="{C3A4D44E-5B03-49F9-8E16-6682FEA10D1B}">
      <dgm:prSet/>
      <dgm:spPr/>
      <dgm:t>
        <a:bodyPr/>
        <a:lstStyle/>
        <a:p>
          <a:endParaRPr lang="es-ES"/>
        </a:p>
      </dgm:t>
    </dgm:pt>
    <dgm:pt modelId="{59381B63-0988-4181-BA53-44EA0F8A1D59}" type="sibTrans" cxnId="{C3A4D44E-5B03-49F9-8E16-6682FEA10D1B}">
      <dgm:prSet/>
      <dgm:spPr/>
      <dgm:t>
        <a:bodyPr/>
        <a:lstStyle/>
        <a:p>
          <a:endParaRPr lang="es-ES"/>
        </a:p>
      </dgm:t>
    </dgm:pt>
    <dgm:pt modelId="{A051448D-080A-48D0-A5E8-700EA8EF4D1F}">
      <dgm:prSet phldrT="[Texto]"/>
      <dgm:spPr/>
      <dgm:t>
        <a:bodyPr/>
        <a:lstStyle/>
        <a:p>
          <a:r>
            <a:rPr lang="es-ES" dirty="0" smtClean="0"/>
            <a:t>Colaborativo</a:t>
          </a:r>
          <a:endParaRPr lang="es-ES" dirty="0"/>
        </a:p>
      </dgm:t>
    </dgm:pt>
    <dgm:pt modelId="{386544DE-296D-488F-9AED-31D2B6B6D097}" type="parTrans" cxnId="{929BD771-9070-4B3C-8624-1A8F32F5CCA2}">
      <dgm:prSet/>
      <dgm:spPr/>
      <dgm:t>
        <a:bodyPr/>
        <a:lstStyle/>
        <a:p>
          <a:endParaRPr lang="es-ES"/>
        </a:p>
      </dgm:t>
    </dgm:pt>
    <dgm:pt modelId="{205F5509-B1C4-4726-829F-EF0783166873}" type="sibTrans" cxnId="{929BD771-9070-4B3C-8624-1A8F32F5CCA2}">
      <dgm:prSet/>
      <dgm:spPr/>
      <dgm:t>
        <a:bodyPr/>
        <a:lstStyle/>
        <a:p>
          <a:endParaRPr lang="es-ES"/>
        </a:p>
      </dgm:t>
    </dgm:pt>
    <dgm:pt modelId="{A8C37C38-DF93-49CB-A0AC-245DCBA37D9B}" type="pres">
      <dgm:prSet presAssocID="{DB4A97E3-70D8-4EBF-99BA-5142229616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FD1EF3F-8183-47B8-8469-BAAF25B45B3E}" type="pres">
      <dgm:prSet presAssocID="{EC04894D-15DC-4A3F-9B74-239E3240C0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7FCDE6-64FE-4918-8256-79BC247F3FF8}" type="pres">
      <dgm:prSet presAssocID="{1E323B8B-BB81-465A-B5E7-2B0F83E2CDE4}" presName="sibTrans" presStyleLbl="sibTrans2D1" presStyleIdx="0" presStyleCnt="3"/>
      <dgm:spPr/>
      <dgm:t>
        <a:bodyPr/>
        <a:lstStyle/>
        <a:p>
          <a:endParaRPr lang="es-ES"/>
        </a:p>
      </dgm:t>
    </dgm:pt>
    <dgm:pt modelId="{C67C68CA-4ADC-49B9-959B-80515CF57860}" type="pres">
      <dgm:prSet presAssocID="{1E323B8B-BB81-465A-B5E7-2B0F83E2CDE4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C664F28B-2794-4A4F-A85D-CFB51A23D529}" type="pres">
      <dgm:prSet presAssocID="{A52D7F84-0E3E-4581-AC6B-2714F34D5B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A002B3-F74D-4CC3-A271-E8BC70E2D99B}" type="pres">
      <dgm:prSet presAssocID="{59381B63-0988-4181-BA53-44EA0F8A1D59}" presName="sibTrans" presStyleLbl="sibTrans2D1" presStyleIdx="1" presStyleCnt="3"/>
      <dgm:spPr/>
      <dgm:t>
        <a:bodyPr/>
        <a:lstStyle/>
        <a:p>
          <a:endParaRPr lang="es-ES"/>
        </a:p>
      </dgm:t>
    </dgm:pt>
    <dgm:pt modelId="{9E2561D3-B093-454F-A56A-6882E8D80433}" type="pres">
      <dgm:prSet presAssocID="{59381B63-0988-4181-BA53-44EA0F8A1D59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889BFE0F-380D-4B55-B923-F54F97A826E5}" type="pres">
      <dgm:prSet presAssocID="{A051448D-080A-48D0-A5E8-700EA8EF4D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2C96EE-B61A-46C0-A9D4-4A6BF7C41F19}" type="pres">
      <dgm:prSet presAssocID="{205F5509-B1C4-4726-829F-EF0783166873}" presName="sibTrans" presStyleLbl="sibTrans2D1" presStyleIdx="2" presStyleCnt="3"/>
      <dgm:spPr/>
      <dgm:t>
        <a:bodyPr/>
        <a:lstStyle/>
        <a:p>
          <a:endParaRPr lang="es-ES"/>
        </a:p>
      </dgm:t>
    </dgm:pt>
    <dgm:pt modelId="{5AF3DC06-2AC7-449C-80A2-857ADB069B79}" type="pres">
      <dgm:prSet presAssocID="{205F5509-B1C4-4726-829F-EF0783166873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703ABF2C-A44F-4284-A258-981D237F27B2}" type="presOf" srcId="{59381B63-0988-4181-BA53-44EA0F8A1D59}" destId="{9E2561D3-B093-454F-A56A-6882E8D80433}" srcOrd="1" destOrd="0" presId="urn:microsoft.com/office/officeart/2005/8/layout/cycle2"/>
    <dgm:cxn modelId="{929BD771-9070-4B3C-8624-1A8F32F5CCA2}" srcId="{DB4A97E3-70D8-4EBF-99BA-51422296165D}" destId="{A051448D-080A-48D0-A5E8-700EA8EF4D1F}" srcOrd="2" destOrd="0" parTransId="{386544DE-296D-488F-9AED-31D2B6B6D097}" sibTransId="{205F5509-B1C4-4726-829F-EF0783166873}"/>
    <dgm:cxn modelId="{B9966CBB-866C-4384-AB96-357026101B5D}" type="presOf" srcId="{DB4A97E3-70D8-4EBF-99BA-51422296165D}" destId="{A8C37C38-DF93-49CB-A0AC-245DCBA37D9B}" srcOrd="0" destOrd="0" presId="urn:microsoft.com/office/officeart/2005/8/layout/cycle2"/>
    <dgm:cxn modelId="{C3A4D44E-5B03-49F9-8E16-6682FEA10D1B}" srcId="{DB4A97E3-70D8-4EBF-99BA-51422296165D}" destId="{A52D7F84-0E3E-4581-AC6B-2714F34D5BC1}" srcOrd="1" destOrd="0" parTransId="{7B61AF23-4469-4C31-8E24-4B227B118A2A}" sibTransId="{59381B63-0988-4181-BA53-44EA0F8A1D59}"/>
    <dgm:cxn modelId="{B4EC2D10-C835-4719-8622-F7F3CFDED0E5}" type="presOf" srcId="{59381B63-0988-4181-BA53-44EA0F8A1D59}" destId="{9FA002B3-F74D-4CC3-A271-E8BC70E2D99B}" srcOrd="0" destOrd="0" presId="urn:microsoft.com/office/officeart/2005/8/layout/cycle2"/>
    <dgm:cxn modelId="{CDB7C5EC-EF7B-4F03-9DC4-E81E034E1D9F}" type="presOf" srcId="{205F5509-B1C4-4726-829F-EF0783166873}" destId="{CF2C96EE-B61A-46C0-A9D4-4A6BF7C41F19}" srcOrd="0" destOrd="0" presId="urn:microsoft.com/office/officeart/2005/8/layout/cycle2"/>
    <dgm:cxn modelId="{4ED3CAE1-48CD-4818-AB86-05DA78EAF665}" srcId="{DB4A97E3-70D8-4EBF-99BA-51422296165D}" destId="{EC04894D-15DC-4A3F-9B74-239E3240C0E4}" srcOrd="0" destOrd="0" parTransId="{854D2D26-EBFF-4FC6-A464-5A8379C954A3}" sibTransId="{1E323B8B-BB81-465A-B5E7-2B0F83E2CDE4}"/>
    <dgm:cxn modelId="{873D46A3-C345-44A1-B051-6342FF90C6EE}" type="presOf" srcId="{1E323B8B-BB81-465A-B5E7-2B0F83E2CDE4}" destId="{C67C68CA-4ADC-49B9-959B-80515CF57860}" srcOrd="1" destOrd="0" presId="urn:microsoft.com/office/officeart/2005/8/layout/cycle2"/>
    <dgm:cxn modelId="{92DF31DB-BEDC-4715-90B5-E67AF2E572EB}" type="presOf" srcId="{EC04894D-15DC-4A3F-9B74-239E3240C0E4}" destId="{1FD1EF3F-8183-47B8-8469-BAAF25B45B3E}" srcOrd="0" destOrd="0" presId="urn:microsoft.com/office/officeart/2005/8/layout/cycle2"/>
    <dgm:cxn modelId="{B1DAC067-1034-4A25-9088-B28DF7CDB81F}" type="presOf" srcId="{A051448D-080A-48D0-A5E8-700EA8EF4D1F}" destId="{889BFE0F-380D-4B55-B923-F54F97A826E5}" srcOrd="0" destOrd="0" presId="urn:microsoft.com/office/officeart/2005/8/layout/cycle2"/>
    <dgm:cxn modelId="{9A0060D7-FC37-4F9E-9535-1755E21369EB}" type="presOf" srcId="{A52D7F84-0E3E-4581-AC6B-2714F34D5BC1}" destId="{C664F28B-2794-4A4F-A85D-CFB51A23D529}" srcOrd="0" destOrd="0" presId="urn:microsoft.com/office/officeart/2005/8/layout/cycle2"/>
    <dgm:cxn modelId="{1AAAA058-4263-4A45-AAB5-780008DBF893}" type="presOf" srcId="{205F5509-B1C4-4726-829F-EF0783166873}" destId="{5AF3DC06-2AC7-449C-80A2-857ADB069B79}" srcOrd="1" destOrd="0" presId="urn:microsoft.com/office/officeart/2005/8/layout/cycle2"/>
    <dgm:cxn modelId="{24F1A178-40AE-4E37-A7CD-0DF69CF54348}" type="presOf" srcId="{1E323B8B-BB81-465A-B5E7-2B0F83E2CDE4}" destId="{FD7FCDE6-64FE-4918-8256-79BC247F3FF8}" srcOrd="0" destOrd="0" presId="urn:microsoft.com/office/officeart/2005/8/layout/cycle2"/>
    <dgm:cxn modelId="{88F5376B-D105-4C06-92C5-AF287048BC8E}" type="presParOf" srcId="{A8C37C38-DF93-49CB-A0AC-245DCBA37D9B}" destId="{1FD1EF3F-8183-47B8-8469-BAAF25B45B3E}" srcOrd="0" destOrd="0" presId="urn:microsoft.com/office/officeart/2005/8/layout/cycle2"/>
    <dgm:cxn modelId="{553C0307-9154-4FB0-B693-071CF64576E7}" type="presParOf" srcId="{A8C37C38-DF93-49CB-A0AC-245DCBA37D9B}" destId="{FD7FCDE6-64FE-4918-8256-79BC247F3FF8}" srcOrd="1" destOrd="0" presId="urn:microsoft.com/office/officeart/2005/8/layout/cycle2"/>
    <dgm:cxn modelId="{4DBC46D3-6D7F-4A4F-8456-6A99EA86AF64}" type="presParOf" srcId="{FD7FCDE6-64FE-4918-8256-79BC247F3FF8}" destId="{C67C68CA-4ADC-49B9-959B-80515CF57860}" srcOrd="0" destOrd="0" presId="urn:microsoft.com/office/officeart/2005/8/layout/cycle2"/>
    <dgm:cxn modelId="{0482EC61-A27B-4B80-AE4D-921D4FF3AAE6}" type="presParOf" srcId="{A8C37C38-DF93-49CB-A0AC-245DCBA37D9B}" destId="{C664F28B-2794-4A4F-A85D-CFB51A23D529}" srcOrd="2" destOrd="0" presId="urn:microsoft.com/office/officeart/2005/8/layout/cycle2"/>
    <dgm:cxn modelId="{639B7406-11DA-4A9C-8380-D7FB3562ADC7}" type="presParOf" srcId="{A8C37C38-DF93-49CB-A0AC-245DCBA37D9B}" destId="{9FA002B3-F74D-4CC3-A271-E8BC70E2D99B}" srcOrd="3" destOrd="0" presId="urn:microsoft.com/office/officeart/2005/8/layout/cycle2"/>
    <dgm:cxn modelId="{8EF8D809-917E-4876-92E1-269F55BFC0C7}" type="presParOf" srcId="{9FA002B3-F74D-4CC3-A271-E8BC70E2D99B}" destId="{9E2561D3-B093-454F-A56A-6882E8D80433}" srcOrd="0" destOrd="0" presId="urn:microsoft.com/office/officeart/2005/8/layout/cycle2"/>
    <dgm:cxn modelId="{97A82402-6F39-4BA7-9225-7DE13846BFD4}" type="presParOf" srcId="{A8C37C38-DF93-49CB-A0AC-245DCBA37D9B}" destId="{889BFE0F-380D-4B55-B923-F54F97A826E5}" srcOrd="4" destOrd="0" presId="urn:microsoft.com/office/officeart/2005/8/layout/cycle2"/>
    <dgm:cxn modelId="{AAEEC18F-5297-4C39-8F10-D3E677914272}" type="presParOf" srcId="{A8C37C38-DF93-49CB-A0AC-245DCBA37D9B}" destId="{CF2C96EE-B61A-46C0-A9D4-4A6BF7C41F19}" srcOrd="5" destOrd="0" presId="urn:microsoft.com/office/officeart/2005/8/layout/cycle2"/>
    <dgm:cxn modelId="{63FE368C-5A9B-433F-B58C-ACBFF0D75A09}" type="presParOf" srcId="{CF2C96EE-B61A-46C0-A9D4-4A6BF7C41F19}" destId="{5AF3DC06-2AC7-449C-80A2-857ADB069B7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D1EF3F-8183-47B8-8469-BAAF25B45B3E}">
      <dsp:nvSpPr>
        <dsp:cNvPr id="0" name=""/>
        <dsp:cNvSpPr/>
      </dsp:nvSpPr>
      <dsp:spPr>
        <a:xfrm>
          <a:off x="2762885" y="198"/>
          <a:ext cx="1832342" cy="18323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Aprendizaje activo</a:t>
          </a:r>
          <a:endParaRPr lang="es-ES" sz="1700" kern="1200" dirty="0"/>
        </a:p>
      </dsp:txBody>
      <dsp:txXfrm>
        <a:off x="2762885" y="198"/>
        <a:ext cx="1832342" cy="1832342"/>
      </dsp:txXfrm>
    </dsp:sp>
    <dsp:sp modelId="{FD7FCDE6-64FE-4918-8256-79BC247F3FF8}">
      <dsp:nvSpPr>
        <dsp:cNvPr id="0" name=""/>
        <dsp:cNvSpPr/>
      </dsp:nvSpPr>
      <dsp:spPr>
        <a:xfrm rot="3600000">
          <a:off x="4116481" y="1786284"/>
          <a:ext cx="486684" cy="618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3600000">
        <a:off x="4116481" y="1786284"/>
        <a:ext cx="486684" cy="618415"/>
      </dsp:txXfrm>
    </dsp:sp>
    <dsp:sp modelId="{C664F28B-2794-4A4F-A85D-CFB51A23D529}">
      <dsp:nvSpPr>
        <dsp:cNvPr id="0" name=""/>
        <dsp:cNvSpPr/>
      </dsp:nvSpPr>
      <dsp:spPr>
        <a:xfrm>
          <a:off x="4138192" y="2382300"/>
          <a:ext cx="1832342" cy="18323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Interactivo redes</a:t>
          </a:r>
          <a:endParaRPr lang="es-ES" sz="1700" kern="1200" dirty="0"/>
        </a:p>
      </dsp:txBody>
      <dsp:txXfrm>
        <a:off x="4138192" y="2382300"/>
        <a:ext cx="1832342" cy="1832342"/>
      </dsp:txXfrm>
    </dsp:sp>
    <dsp:sp modelId="{9FA002B3-F74D-4CC3-A271-E8BC70E2D99B}">
      <dsp:nvSpPr>
        <dsp:cNvPr id="0" name=""/>
        <dsp:cNvSpPr/>
      </dsp:nvSpPr>
      <dsp:spPr>
        <a:xfrm rot="10800000">
          <a:off x="3449489" y="2989264"/>
          <a:ext cx="486684" cy="618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10800000">
        <a:off x="3449489" y="2989264"/>
        <a:ext cx="486684" cy="618415"/>
      </dsp:txXfrm>
    </dsp:sp>
    <dsp:sp modelId="{889BFE0F-380D-4B55-B923-F54F97A826E5}">
      <dsp:nvSpPr>
        <dsp:cNvPr id="0" name=""/>
        <dsp:cNvSpPr/>
      </dsp:nvSpPr>
      <dsp:spPr>
        <a:xfrm>
          <a:off x="1387578" y="2382300"/>
          <a:ext cx="1832342" cy="18323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Colaborativo</a:t>
          </a:r>
          <a:endParaRPr lang="es-ES" sz="1700" kern="1200" dirty="0"/>
        </a:p>
      </dsp:txBody>
      <dsp:txXfrm>
        <a:off x="1387578" y="2382300"/>
        <a:ext cx="1832342" cy="1832342"/>
      </dsp:txXfrm>
    </dsp:sp>
    <dsp:sp modelId="{CF2C96EE-B61A-46C0-A9D4-4A6BF7C41F19}">
      <dsp:nvSpPr>
        <dsp:cNvPr id="0" name=""/>
        <dsp:cNvSpPr/>
      </dsp:nvSpPr>
      <dsp:spPr>
        <a:xfrm rot="18000000">
          <a:off x="2741174" y="1810141"/>
          <a:ext cx="486684" cy="618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18000000">
        <a:off x="2741174" y="1810141"/>
        <a:ext cx="486684" cy="618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00039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Formación de “Tutores para el Aprendizaje en red” y en “Diseño de programas y materiales educativos para el aprendizaje en red”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>
            <a:normAutofit/>
          </a:bodyPr>
          <a:lstStyle/>
          <a:p>
            <a:r>
              <a:rPr lang="es-ES" dirty="0" smtClean="0"/>
              <a:t>Campus virtual de Salud Pública, OPS/OMS.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02" y="462612"/>
            <a:ext cx="8229600" cy="1143000"/>
          </a:xfrm>
        </p:spPr>
        <p:txBody>
          <a:bodyPr/>
          <a:lstStyle/>
          <a:p>
            <a:r>
              <a:rPr lang="es-ES" dirty="0" smtClean="0"/>
              <a:t>Resultados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47846"/>
            <a:ext cx="8229600" cy="4824426"/>
          </a:xfrm>
        </p:spPr>
        <p:txBody>
          <a:bodyPr>
            <a:normAutofit/>
          </a:bodyPr>
          <a:lstStyle/>
          <a:p>
            <a:r>
              <a:rPr lang="es-ES" dirty="0" smtClean="0"/>
              <a:t>Formación de 172 tutores de distintos países de la </a:t>
            </a:r>
            <a:r>
              <a:rPr lang="es-ES" dirty="0" smtClean="0"/>
              <a:t>región y 138 del curso </a:t>
            </a:r>
            <a:r>
              <a:rPr lang="es-ES" smtClean="0"/>
              <a:t>de diseño</a:t>
            </a:r>
            <a:endParaRPr lang="es-ES" dirty="0" smtClean="0"/>
          </a:p>
          <a:p>
            <a:r>
              <a:rPr lang="es-ES_tradnl" dirty="0" smtClean="0"/>
              <a:t>Alta valoración de la calidad de los cursos por los participantes</a:t>
            </a:r>
          </a:p>
          <a:p>
            <a:r>
              <a:rPr lang="es-ES_tradnl" dirty="0" smtClean="0"/>
              <a:t>Vivencia del proceso colaborativo como valor diferencial en comparación con otras experiencias educativas virtuales </a:t>
            </a:r>
          </a:p>
          <a:p>
            <a:r>
              <a:rPr lang="es-ES_tradnl" dirty="0" smtClean="0"/>
              <a:t>Uso de la mensajería interna,  el foro grupal de intercambios , los encuentros sincrónicos a través de la herramienta </a:t>
            </a:r>
            <a:r>
              <a:rPr lang="es-ES_tradnl" dirty="0" err="1" smtClean="0"/>
              <a:t>elluminate</a:t>
            </a:r>
            <a:r>
              <a:rPr lang="es-ES_tradnl" dirty="0" smtClean="0"/>
              <a:t> y chat  </a:t>
            </a:r>
          </a:p>
          <a:p>
            <a:r>
              <a:rPr lang="es-ES_tradnl" dirty="0" smtClean="0"/>
              <a:t>Oportunidad de trabajar grupalmente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02" y="462612"/>
            <a:ext cx="8229600" cy="1143000"/>
          </a:xfrm>
        </p:spPr>
        <p:txBody>
          <a:bodyPr/>
          <a:lstStyle/>
          <a:p>
            <a:r>
              <a:rPr lang="es-ES" dirty="0" smtClean="0"/>
              <a:t>Resultados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47846"/>
            <a:ext cx="8229600" cy="4824426"/>
          </a:xfrm>
        </p:spPr>
        <p:txBody>
          <a:bodyPr>
            <a:normAutofit/>
          </a:bodyPr>
          <a:lstStyle/>
          <a:p>
            <a:r>
              <a:rPr lang="es-ES_tradnl" dirty="0" smtClean="0"/>
              <a:t>Consistencia  entre el modelo educativo y  los principios orientadores de la praxis del curso que ha impactado en los cursos de los nodos de países</a:t>
            </a:r>
            <a:endParaRPr lang="es-ES" dirty="0" smtClean="0"/>
          </a:p>
          <a:p>
            <a:r>
              <a:rPr lang="es-ES_tradnl" dirty="0" smtClean="0"/>
              <a:t>Importancia del rol del tutor en su función de orientador, facilitador, brindando apoyo continuo y retroalimentación al proceso de aprendizaje. </a:t>
            </a:r>
            <a:endParaRPr lang="es-ES" dirty="0" smtClean="0"/>
          </a:p>
          <a:p>
            <a:r>
              <a:rPr lang="es-ES_tradnl" dirty="0" smtClean="0"/>
              <a:t>Los “informes de actividad” de cada participante permiten evaluar cuantitativa y cualitativamente  y “objetivar” las apreciaciones y recomendaciones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dirty="0" smtClean="0"/>
              <a:t>Comportamiento de la retención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37141" y="1819143"/>
          <a:ext cx="6363816" cy="4038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272"/>
                <a:gridCol w="2121272"/>
                <a:gridCol w="2121272"/>
              </a:tblGrid>
              <a:tr h="1136341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cursos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Tutores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Diseño</a:t>
                      </a:r>
                      <a:endParaRPr lang="es-ES" sz="2800" dirty="0"/>
                    </a:p>
                  </a:txBody>
                  <a:tcPr/>
                </a:tc>
              </a:tr>
              <a:tr h="967469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2008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13 %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33 %</a:t>
                      </a:r>
                      <a:endParaRPr lang="es-ES" sz="2800" dirty="0"/>
                    </a:p>
                  </a:txBody>
                  <a:tcPr/>
                </a:tc>
              </a:tr>
              <a:tr h="967469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2009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8 %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28 %</a:t>
                      </a:r>
                      <a:endParaRPr lang="es-ES" sz="2800" dirty="0"/>
                    </a:p>
                  </a:txBody>
                  <a:tcPr/>
                </a:tc>
              </a:tr>
              <a:tr h="967469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2010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10 %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18 %</a:t>
                      </a:r>
                      <a:endParaRPr lang="es-E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Consideraciones finales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El ambiente de aprendizaje  en </a:t>
            </a:r>
            <a:r>
              <a:rPr lang="es-ES_tradnl" dirty="0" err="1" smtClean="0"/>
              <a:t>Moodle</a:t>
            </a:r>
            <a:r>
              <a:rPr lang="es-ES_tradnl" dirty="0" smtClean="0"/>
              <a:t> es apropiado y potente para el diseño y desarrollo de los aprendizajes.</a:t>
            </a:r>
            <a:endParaRPr lang="es-ES" dirty="0" smtClean="0"/>
          </a:p>
          <a:p>
            <a:r>
              <a:rPr lang="es-ES_tradnl" dirty="0" smtClean="0"/>
              <a:t>La práctica colaborativa  y la producción en subgrupos es un eje importante en ambos cursos.</a:t>
            </a:r>
            <a:endParaRPr lang="es-ES" dirty="0" smtClean="0"/>
          </a:p>
          <a:p>
            <a:r>
              <a:rPr lang="es-ES_tradnl" dirty="0" smtClean="0"/>
              <a:t>La forma de intervención del Tutor es </a:t>
            </a:r>
            <a:r>
              <a:rPr lang="es-ES_tradnl" dirty="0" err="1" smtClean="0"/>
              <a:t>es</a:t>
            </a:r>
            <a:r>
              <a:rPr lang="es-ES_tradnl" dirty="0" smtClean="0"/>
              <a:t> fundamental para el desarrollo de las actividades y un modelo de interacción educativa virtual de modo práctico.</a:t>
            </a:r>
            <a:endParaRPr lang="es-ES" dirty="0" smtClean="0"/>
          </a:p>
          <a:p>
            <a:r>
              <a:rPr lang="es-ES_tradnl" dirty="0" smtClean="0"/>
              <a:t>Los materiales y actividades utilizados en los cursos han sido apropiados, pertinentes y productivos para el aprendizaje.</a:t>
            </a:r>
            <a:endParaRPr lang="es-ES" dirty="0" smtClean="0"/>
          </a:p>
          <a:p>
            <a:r>
              <a:rPr lang="es-ES" dirty="0" smtClean="0"/>
              <a:t>El proceso de selección de los participantes de cada curso deberá ser un elemento de alta consideración. </a:t>
            </a:r>
          </a:p>
          <a:p>
            <a:r>
              <a:rPr lang="es-ES" dirty="0" smtClean="0"/>
              <a:t>En ambas propuestas formativas se destaca como elemento medular la colaboración, el intercambio y el trabajo grupal tanto de los estudiantes y tutores como del equipo docente en su conjunto.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cursos de Tutores y Diseño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00594"/>
          </a:xfrm>
        </p:spPr>
        <p:txBody>
          <a:bodyPr>
            <a:normAutofit/>
          </a:bodyPr>
          <a:lstStyle/>
          <a:p>
            <a:r>
              <a:rPr lang="es-ES" dirty="0" smtClean="0"/>
              <a:t>Se soportan en la plataforma </a:t>
            </a:r>
            <a:r>
              <a:rPr lang="es-ES" dirty="0" err="1" smtClean="0"/>
              <a:t>Moodle</a:t>
            </a:r>
            <a:r>
              <a:rPr lang="es-ES" dirty="0" smtClean="0"/>
              <a:t> del Nodo Regional Integrador del CVSP/ OPS. </a:t>
            </a:r>
          </a:p>
          <a:p>
            <a:r>
              <a:rPr lang="es-ES" dirty="0" smtClean="0"/>
              <a:t>Se enmarcan en el Modelo Educativo del CVSP/ OPS y tienen el propósito estratégico de contribuir con el desarrollo de la Educación Permanente en el campo de la Salud Pública en los países latinoamericanos. </a:t>
            </a:r>
          </a:p>
          <a:p>
            <a:r>
              <a:rPr lang="es-ES" dirty="0" smtClean="0"/>
              <a:t>Se proponen capacitar a los miembros activos de los Nodos del CVSP (nueve Nodos de país) así como de las Instituciones participantes y colaboradoras.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704088"/>
            <a:ext cx="7758138" cy="1143000"/>
          </a:xfrm>
        </p:spPr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2071678"/>
            <a:ext cx="7400948" cy="4252922"/>
          </a:xfrm>
        </p:spPr>
        <p:txBody>
          <a:bodyPr/>
          <a:lstStyle/>
          <a:p>
            <a:r>
              <a:rPr lang="es-ES" dirty="0" smtClean="0"/>
              <a:t>Describir las características, estrategias didácticas utilizadas, los resultados y retos que estos cursos del CVSP han experimentado  a través de las evaluaciones </a:t>
            </a:r>
            <a:r>
              <a:rPr lang="es-ES" dirty="0" err="1" smtClean="0"/>
              <a:t>sumativas</a:t>
            </a:r>
            <a:r>
              <a:rPr lang="es-ES" dirty="0" smtClean="0"/>
              <a:t> y de proceso realizadas.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Propósito y duración de los Cursos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smtClean="0"/>
              <a:t>Tutores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ES" dirty="0" smtClean="0"/>
              <a:t>Diseño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dirige a la formación para el desempeño de la función tutorial para la orientación del aprendizaje en el entorno virtual</a:t>
            </a:r>
          </a:p>
          <a:p>
            <a:r>
              <a:rPr lang="es-ES" dirty="0" smtClean="0"/>
              <a:t>Duración promedio de tres meses (96 hs. académicas)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Se dirige al desarrollo de capacidades para el diseño, producción y edición de programas educativos y materiales didácticos virtuales</a:t>
            </a:r>
          </a:p>
          <a:p>
            <a:r>
              <a:rPr lang="es-ES" dirty="0" smtClean="0"/>
              <a:t>Duración promedio de tres meses y medio (120 hs. académicas). </a:t>
            </a:r>
          </a:p>
          <a:p>
            <a:r>
              <a:rPr lang="es-ES" dirty="0" smtClean="0"/>
              <a:t>Adiestra en capacidades del saber hacer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 didáctica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2000240"/>
            <a:ext cx="7829576" cy="4572032"/>
          </a:xfrm>
        </p:spPr>
        <p:txBody>
          <a:bodyPr>
            <a:normAutofit/>
          </a:bodyPr>
          <a:lstStyle/>
          <a:p>
            <a:pPr lvl="0"/>
            <a:r>
              <a:rPr lang="es-ES" dirty="0" smtClean="0"/>
              <a:t>Los materiales y actividades son especialmente diseñados </a:t>
            </a:r>
          </a:p>
          <a:p>
            <a:pPr lvl="0"/>
            <a:r>
              <a:rPr lang="es-ES" dirty="0" smtClean="0"/>
              <a:t>La actividad conjunta y colaborativa con el grupo  </a:t>
            </a:r>
          </a:p>
          <a:p>
            <a:pPr lvl="0"/>
            <a:r>
              <a:rPr lang="es-ES" dirty="0" smtClean="0"/>
              <a:t>La modelación se realiza a través de la interacción con el Tutor</a:t>
            </a:r>
          </a:p>
          <a:p>
            <a:pPr lvl="0"/>
            <a:r>
              <a:rPr lang="es-ES" dirty="0" smtClean="0"/>
              <a:t>El ambiente de aprendizaje y comunicación que propicia el entorno del Aula Virtual (</a:t>
            </a:r>
            <a:r>
              <a:rPr lang="es-ES" dirty="0" err="1" smtClean="0"/>
              <a:t>Moodle</a:t>
            </a:r>
            <a:r>
              <a:rPr lang="es-ES" dirty="0" smtClean="0"/>
              <a:t>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071538" y="1643050"/>
          <a:ext cx="7358114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457200" y="428604"/>
            <a:ext cx="8229600" cy="98903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Pilares básicos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es-ES" dirty="0" smtClean="0"/>
              <a:t>Estructura didáctica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42952" y="1714488"/>
            <a:ext cx="8115328" cy="49225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_tradnl" b="1" dirty="0" smtClean="0"/>
              <a:t>Guías del Módulo</a:t>
            </a:r>
            <a:endParaRPr lang="es-ES" dirty="0" smtClean="0"/>
          </a:p>
          <a:p>
            <a:pPr lvl="0"/>
            <a:r>
              <a:rPr lang="es-ES_tradnl" b="1" dirty="0" smtClean="0"/>
              <a:t>Cronograma</a:t>
            </a:r>
            <a:endParaRPr lang="es-ES" dirty="0" smtClean="0"/>
          </a:p>
          <a:p>
            <a:pPr lvl="0"/>
            <a:r>
              <a:rPr lang="es-AR" b="1" dirty="0" smtClean="0"/>
              <a:t>Lecturas Básicas (obligatorias) y Complementarias (de profundización):</a:t>
            </a:r>
            <a:r>
              <a:rPr lang="es-AR" dirty="0" smtClean="0"/>
              <a:t> editadas como </a:t>
            </a:r>
            <a:r>
              <a:rPr lang="es-AR" b="1" i="1" dirty="0" smtClean="0"/>
              <a:t>enlace a Archivos y Directorios</a:t>
            </a:r>
            <a:r>
              <a:rPr lang="es-AR" dirty="0" smtClean="0"/>
              <a:t>. Constituyen el andamiaje conceptual abriendo horizontes a distintos autores y experiencias. Su selección atiende a un nivel de complejidad medio y su actualidad. </a:t>
            </a:r>
            <a:endParaRPr lang="es-ES" dirty="0" smtClean="0"/>
          </a:p>
          <a:p>
            <a:pPr lvl="0"/>
            <a:r>
              <a:rPr lang="es-AR" b="1" dirty="0" smtClean="0"/>
              <a:t>Enlaces a </a:t>
            </a:r>
            <a:r>
              <a:rPr lang="es-ES_tradnl" b="1" dirty="0" smtClean="0"/>
              <a:t>sitios de interés y materiales de estudio</a:t>
            </a:r>
            <a:endParaRPr lang="es-ES" dirty="0" smtClean="0"/>
          </a:p>
          <a:p>
            <a:pPr lvl="0"/>
            <a:r>
              <a:rPr lang="es-ES_tradnl" b="1" dirty="0" smtClean="0"/>
              <a:t>Videos y materiales </a:t>
            </a:r>
            <a:r>
              <a:rPr lang="es-ES_tradnl" b="1" dirty="0" err="1" smtClean="0"/>
              <a:t>multimediales</a:t>
            </a:r>
            <a:endParaRPr lang="es-ES" dirty="0" smtClean="0"/>
          </a:p>
          <a:p>
            <a:pPr lvl="0"/>
            <a:r>
              <a:rPr lang="es-ES_tradnl" b="1" dirty="0" smtClean="0"/>
              <a:t>Guías e Instrumentos de apoyo para distintas actividades específicas</a:t>
            </a:r>
            <a:endParaRPr lang="es-ES" dirty="0" smtClean="0"/>
          </a:p>
          <a:p>
            <a:pPr lvl="0"/>
            <a:r>
              <a:rPr lang="es-ES_tradnl" b="1" dirty="0" smtClean="0"/>
              <a:t>Glosario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Recursos del curso de Diseño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935480"/>
            <a:ext cx="8115328" cy="470823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s-ES" dirty="0" smtClean="0"/>
              <a:t>Análisis, revisión e intercambio grupal  de:</a:t>
            </a:r>
          </a:p>
          <a:p>
            <a:r>
              <a:rPr lang="es-ES_tradnl" b="1" dirty="0" smtClean="0"/>
              <a:t>Programas educativos, editados en formato web, </a:t>
            </a:r>
            <a:r>
              <a:rPr lang="es-ES_tradnl" dirty="0" smtClean="0"/>
              <a:t>seleccionados  de programas virtuales de aprendizaje en Salud Pública, del CVSP y otras instituciones </a:t>
            </a:r>
            <a:endParaRPr lang="es-ES" dirty="0" smtClean="0"/>
          </a:p>
          <a:p>
            <a:pPr lvl="0"/>
            <a:r>
              <a:rPr lang="es-ES_tradnl" b="1" dirty="0" smtClean="0"/>
              <a:t>Materiales didácticos </a:t>
            </a:r>
            <a:r>
              <a:rPr lang="es-ES_tradnl" dirty="0" smtClean="0"/>
              <a:t>de aprendizaje en Salud Pública (versión archivos </a:t>
            </a:r>
            <a:r>
              <a:rPr lang="es-ES_tradnl" dirty="0" err="1" smtClean="0"/>
              <a:t>word</a:t>
            </a:r>
            <a:r>
              <a:rPr lang="es-ES_tradnl" dirty="0" smtClean="0"/>
              <a:t> con enlaces a sitios y recursos multimedios, y otros materiales producidos por los participantes del Curso en ediciones anteriores)</a:t>
            </a:r>
            <a:endParaRPr lang="es-ES" dirty="0" smtClean="0"/>
          </a:p>
          <a:p>
            <a:pPr lvl="0"/>
            <a:r>
              <a:rPr lang="es-ES" b="1" dirty="0" smtClean="0"/>
              <a:t>Materiales </a:t>
            </a:r>
            <a:r>
              <a:rPr lang="es-ES" b="1" dirty="0" err="1" smtClean="0"/>
              <a:t>multimediales</a:t>
            </a:r>
            <a:r>
              <a:rPr lang="es-ES" b="1" dirty="0" smtClean="0"/>
              <a:t> </a:t>
            </a:r>
            <a:r>
              <a:rPr lang="es-ES" dirty="0" smtClean="0"/>
              <a:t>incluyendo una selección de videos, animaciones, flash, y otras modalidades, en el campo en Salud Pública.</a:t>
            </a:r>
            <a:endParaRPr lang="es-E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 aprendizaje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Foros 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Otras actividades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/>
            <a:r>
              <a:rPr lang="es-ES" b="1" dirty="0" smtClean="0"/>
              <a:t>Foros Generales y Específicos</a:t>
            </a:r>
          </a:p>
          <a:p>
            <a:pPr lvl="0"/>
            <a:r>
              <a:rPr lang="es-ES" dirty="0" smtClean="0"/>
              <a:t>“Anuncios de la Coordinación”  </a:t>
            </a:r>
          </a:p>
          <a:p>
            <a:pPr lvl="0"/>
            <a:r>
              <a:rPr lang="es-ES" dirty="0" smtClean="0"/>
              <a:t>“Foro grupal de intercambios” (entre el Tutor y su grupo)</a:t>
            </a:r>
          </a:p>
          <a:p>
            <a:pPr lvl="0"/>
            <a:r>
              <a:rPr lang="es-ES" dirty="0" err="1" smtClean="0"/>
              <a:t>Cyber</a:t>
            </a:r>
            <a:r>
              <a:rPr lang="es-ES" dirty="0" smtClean="0"/>
              <a:t> café</a:t>
            </a:r>
          </a:p>
          <a:p>
            <a:pPr lvl="0"/>
            <a:r>
              <a:rPr lang="es-ES" dirty="0" smtClean="0"/>
              <a:t>Foro de profesores</a:t>
            </a:r>
          </a:p>
          <a:p>
            <a:pPr lvl="0"/>
            <a:r>
              <a:rPr lang="es-ES" dirty="0" smtClean="0"/>
              <a:t>Foros de exposición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986234"/>
          </a:xfrm>
        </p:spPr>
        <p:txBody>
          <a:bodyPr>
            <a:noAutofit/>
          </a:bodyPr>
          <a:lstStyle/>
          <a:p>
            <a:pPr lvl="0"/>
            <a:r>
              <a:rPr lang="es-ES" sz="1600" b="1" dirty="0" smtClean="0"/>
              <a:t>Tareas</a:t>
            </a:r>
          </a:p>
          <a:p>
            <a:pPr lvl="0"/>
            <a:r>
              <a:rPr lang="es-ES" sz="1600" b="1" dirty="0" smtClean="0"/>
              <a:t>Base de Datos :</a:t>
            </a:r>
            <a:endParaRPr lang="es-ES" sz="1600" dirty="0" smtClean="0"/>
          </a:p>
          <a:p>
            <a:pPr lvl="1"/>
            <a:r>
              <a:rPr lang="es-ES" sz="1600" dirty="0" smtClean="0"/>
              <a:t>“</a:t>
            </a:r>
            <a:r>
              <a:rPr lang="es-ES" sz="1600" b="1" i="1" dirty="0" smtClean="0"/>
              <a:t>Biblioteca colaborativa</a:t>
            </a:r>
            <a:r>
              <a:rPr lang="es-ES" sz="1600" dirty="0" smtClean="0"/>
              <a:t>” </a:t>
            </a:r>
          </a:p>
          <a:p>
            <a:pPr lvl="1"/>
            <a:r>
              <a:rPr lang="es-ES" sz="1600" dirty="0" smtClean="0"/>
              <a:t> “</a:t>
            </a:r>
            <a:r>
              <a:rPr lang="es-ES" sz="1600" b="1" i="1" dirty="0" smtClean="0"/>
              <a:t>Galería de producciones grupales</a:t>
            </a:r>
            <a:r>
              <a:rPr lang="es-ES" sz="1600" dirty="0" smtClean="0"/>
              <a:t>” </a:t>
            </a:r>
          </a:p>
          <a:p>
            <a:r>
              <a:rPr lang="es-ES" sz="1600" b="1" dirty="0" smtClean="0"/>
              <a:t>Retroalimentación. </a:t>
            </a:r>
            <a:endParaRPr lang="es-ES" sz="1600" dirty="0" smtClean="0"/>
          </a:p>
          <a:p>
            <a:pPr lvl="1"/>
            <a:r>
              <a:rPr lang="es-ES" sz="1600" dirty="0" smtClean="0"/>
              <a:t>Encuesta inicial, autoevaluación y evaluación de la marcha y al final del proceso de aprendizaje (modelo evaluativo del CVSP) </a:t>
            </a:r>
          </a:p>
          <a:p>
            <a:pPr lvl="0"/>
            <a:r>
              <a:rPr lang="es-ES" sz="1600" b="1" dirty="0" smtClean="0"/>
              <a:t>Wikis </a:t>
            </a:r>
            <a:endParaRPr lang="es-ES" sz="1600" dirty="0" smtClean="0"/>
          </a:p>
          <a:p>
            <a:pPr lvl="0"/>
            <a:r>
              <a:rPr lang="es-ES" sz="1600" b="1" dirty="0" err="1" smtClean="0"/>
              <a:t>Elluminate</a:t>
            </a:r>
            <a:r>
              <a:rPr lang="es-ES" sz="1600" dirty="0" smtClean="0"/>
              <a:t> y </a:t>
            </a:r>
            <a:r>
              <a:rPr lang="es-ES" sz="1600" dirty="0" err="1" smtClean="0"/>
              <a:t>Skype</a:t>
            </a:r>
            <a:r>
              <a:rPr lang="es-ES" sz="1600" dirty="0" smtClean="0"/>
              <a:t>.  </a:t>
            </a:r>
          </a:p>
          <a:p>
            <a:r>
              <a:rPr lang="es-ES" sz="1600" b="1" dirty="0" smtClean="0"/>
              <a:t>Área de prácticas </a:t>
            </a:r>
            <a:r>
              <a:rPr lang="es-ES" sz="1600" b="1" dirty="0" err="1" smtClean="0"/>
              <a:t>Moodle</a:t>
            </a:r>
            <a:r>
              <a:rPr lang="es-ES" sz="1600" dirty="0" smtClean="0"/>
              <a:t> </a:t>
            </a:r>
          </a:p>
          <a:p>
            <a:pPr lvl="0"/>
            <a:r>
              <a:rPr lang="es-ES" sz="1600" b="1" dirty="0" smtClean="0"/>
              <a:t>Exposición de materiales didácticos</a:t>
            </a:r>
            <a:r>
              <a:rPr lang="es-ES" sz="1600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784</Words>
  <Application>Microsoft Office PowerPoint</Application>
  <PresentationFormat>Presentación en pantalla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Formación de “Tutores para el Aprendizaje en red” y en “Diseño de programas y materiales educativos para el aprendizaje en red” </vt:lpstr>
      <vt:lpstr>Los cursos de Tutores y Diseño</vt:lpstr>
      <vt:lpstr>Objetivo</vt:lpstr>
      <vt:lpstr>Propósito y duración de los Cursos</vt:lpstr>
      <vt:lpstr>Estrategia didáctica</vt:lpstr>
      <vt:lpstr>Diapositiva 6</vt:lpstr>
      <vt:lpstr>Estructura didáctica  </vt:lpstr>
      <vt:lpstr>Recursos del curso de Diseño</vt:lpstr>
      <vt:lpstr>Actividades de aprendizaje</vt:lpstr>
      <vt:lpstr>Resultados </vt:lpstr>
      <vt:lpstr>Resultados </vt:lpstr>
      <vt:lpstr>Comportamiento de la retención </vt:lpstr>
      <vt:lpstr>Consideraciones finales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de “Tutores para el Aprendizaje en red” y en “Diseño de programas y materiales educativos para el aprendizaje en red”</dc:title>
  <dc:creator>paquita</dc:creator>
  <cp:lastModifiedBy>paquita</cp:lastModifiedBy>
  <cp:revision>34</cp:revision>
  <dcterms:created xsi:type="dcterms:W3CDTF">2011-02-08T16:02:05Z</dcterms:created>
  <dcterms:modified xsi:type="dcterms:W3CDTF">2011-02-09T13:44:50Z</dcterms:modified>
</cp:coreProperties>
</file>