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bookmarkIdSeed="6">
  <p:sldMasterIdLst>
    <p:sldMasterId id="2147483648" r:id="rId1"/>
  </p:sldMasterIdLst>
  <p:sldIdLst>
    <p:sldId id="256" r:id="rId2"/>
    <p:sldId id="280" r:id="rId3"/>
    <p:sldId id="289" r:id="rId4"/>
    <p:sldId id="260" r:id="rId5"/>
    <p:sldId id="281" r:id="rId6"/>
    <p:sldId id="271" r:id="rId7"/>
    <p:sldId id="265" r:id="rId8"/>
    <p:sldId id="284" r:id="rId9"/>
    <p:sldId id="286" r:id="rId10"/>
    <p:sldId id="262" r:id="rId11"/>
    <p:sldId id="263" r:id="rId12"/>
    <p:sldId id="266" r:id="rId13"/>
    <p:sldId id="274" r:id="rId14"/>
    <p:sldId id="282" r:id="rId15"/>
    <p:sldId id="267" r:id="rId16"/>
    <p:sldId id="283" r:id="rId17"/>
    <p:sldId id="275" r:id="rId18"/>
    <p:sldId id="288" r:id="rId19"/>
    <p:sldId id="285" r:id="rId20"/>
    <p:sldId id="277" r:id="rId21"/>
    <p:sldId id="270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12" autoAdjust="0"/>
    <p:restoredTop sz="94660"/>
  </p:normalViewPr>
  <p:slideViewPr>
    <p:cSldViewPr>
      <p:cViewPr>
        <p:scale>
          <a:sx n="66" d="100"/>
          <a:sy n="66" d="100"/>
        </p:scale>
        <p:origin x="-147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86F4-C21B-4EAC-AEF7-3E0A1B844580}" type="datetimeFigureOut">
              <a:rPr lang="es-MX" smtClean="0"/>
              <a:pPr/>
              <a:t>2/9/11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1296-37D5-4A56-83E8-C43DCBA1218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86F4-C21B-4EAC-AEF7-3E0A1B844580}" type="datetimeFigureOut">
              <a:rPr lang="es-MX" smtClean="0"/>
              <a:pPr/>
              <a:t>2/9/11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1296-37D5-4A56-83E8-C43DCBA1218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86F4-C21B-4EAC-AEF7-3E0A1B844580}" type="datetimeFigureOut">
              <a:rPr lang="es-MX" smtClean="0"/>
              <a:pPr/>
              <a:t>2/9/11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1296-37D5-4A56-83E8-C43DCBA1218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86F4-C21B-4EAC-AEF7-3E0A1B844580}" type="datetimeFigureOut">
              <a:rPr lang="es-MX" smtClean="0"/>
              <a:pPr/>
              <a:t>2/9/11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1296-37D5-4A56-83E8-C43DCBA1218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86F4-C21B-4EAC-AEF7-3E0A1B844580}" type="datetimeFigureOut">
              <a:rPr lang="es-MX" smtClean="0"/>
              <a:pPr/>
              <a:t>2/9/11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1296-37D5-4A56-83E8-C43DCBA1218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86F4-C21B-4EAC-AEF7-3E0A1B844580}" type="datetimeFigureOut">
              <a:rPr lang="es-MX" smtClean="0"/>
              <a:pPr/>
              <a:t>2/9/11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1296-37D5-4A56-83E8-C43DCBA1218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86F4-C21B-4EAC-AEF7-3E0A1B844580}" type="datetimeFigureOut">
              <a:rPr lang="es-MX" smtClean="0"/>
              <a:pPr/>
              <a:t>2/9/11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1296-37D5-4A56-83E8-C43DCBA1218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86F4-C21B-4EAC-AEF7-3E0A1B844580}" type="datetimeFigureOut">
              <a:rPr lang="es-MX" smtClean="0"/>
              <a:pPr/>
              <a:t>2/9/11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1296-37D5-4A56-83E8-C43DCBA1218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86F4-C21B-4EAC-AEF7-3E0A1B844580}" type="datetimeFigureOut">
              <a:rPr lang="es-MX" smtClean="0"/>
              <a:pPr/>
              <a:t>2/9/11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1296-37D5-4A56-83E8-C43DCBA1218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86F4-C21B-4EAC-AEF7-3E0A1B844580}" type="datetimeFigureOut">
              <a:rPr lang="es-MX" smtClean="0"/>
              <a:pPr/>
              <a:t>2/9/11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1296-37D5-4A56-83E8-C43DCBA1218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86F4-C21B-4EAC-AEF7-3E0A1B844580}" type="datetimeFigureOut">
              <a:rPr lang="es-MX" smtClean="0"/>
              <a:pPr/>
              <a:t>2/9/11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1296-37D5-4A56-83E8-C43DCBA1218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86F4-C21B-4EAC-AEF7-3E0A1B844580}" type="datetimeFigureOut">
              <a:rPr lang="es-MX" smtClean="0"/>
              <a:pPr/>
              <a:t>2/9/11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41296-37D5-4A56-83E8-C43DCBA12180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jpe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images04.olx.com.mx/ui/4/61/84/1266011784_73965784_1-Fotos-de-MEDICO-ONCOLOGO-O-INTERN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604" y="2132856"/>
            <a:ext cx="6064396" cy="4408351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533400" y="838200"/>
            <a:ext cx="5832648" cy="4185762"/>
          </a:xfrm>
          <a:prstGeom prst="rect">
            <a:avLst/>
          </a:prstGeom>
          <a:noFill/>
          <a:ln cap="rnd">
            <a:noFill/>
          </a:ln>
        </p:spPr>
        <p:txBody>
          <a:bodyPr wrap="square" rtlCol="0">
            <a:spAutoFit/>
          </a:bodyPr>
          <a:lstStyle/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4000" b="1" dirty="0" smtClean="0">
                <a:latin typeface="Arial" pitchFamily="34" charset="0"/>
                <a:cs typeface="Arial" pitchFamily="34" charset="0"/>
              </a:rPr>
              <a:t>MARCO REGIONAL DE </a:t>
            </a:r>
          </a:p>
          <a:p>
            <a:r>
              <a:rPr lang="es-MX" sz="4000" b="1" dirty="0" smtClean="0">
                <a:latin typeface="Arial" pitchFamily="34" charset="0"/>
                <a:cs typeface="Arial" pitchFamily="34" charset="0"/>
              </a:rPr>
              <a:t>COMPETENCIAS DE</a:t>
            </a:r>
          </a:p>
          <a:p>
            <a:r>
              <a:rPr lang="es-MX" sz="4000" b="1" dirty="0" smtClean="0">
                <a:latin typeface="Arial" pitchFamily="34" charset="0"/>
                <a:cs typeface="Arial" pitchFamily="34" charset="0"/>
              </a:rPr>
              <a:t>SALUD PUBLICA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C:\Users\francisco.felix\INSP\Docs\OPS\banner.png"/>
          <p:cNvPicPr/>
          <p:nvPr/>
        </p:nvPicPr>
        <p:blipFill>
          <a:blip r:embed="rId3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medicine.utah.edu/dfpm/ogh/PH/Education/PAHO.jpg"/>
          <p:cNvPicPr>
            <a:picLocks noChangeAspect="1" noChangeArrowheads="1"/>
          </p:cNvPicPr>
          <p:nvPr/>
        </p:nvPicPr>
        <p:blipFill>
          <a:blip r:embed="rId4" cstate="print"/>
          <a:srcRect l="2564" t="10860" r="2564" b="7692"/>
          <a:stretch>
            <a:fillRect/>
          </a:stretch>
        </p:blipFill>
        <p:spPr bwMode="auto">
          <a:xfrm>
            <a:off x="539552" y="5877272"/>
            <a:ext cx="1296144" cy="52546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57200" y="4953000"/>
            <a:ext cx="3737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CHARLES GODUE</a:t>
            </a: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Proyecto de Recursos Humanos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196752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PROPUESTA METODOLÓGICA: LOS DOMINIOS SUSTANTIVOS</a:t>
            </a:r>
            <a:endParaRPr kumimoji="0" lang="es-E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9" y="2420888"/>
            <a:ext cx="45365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 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DOMINIOS SUSTANTIVOS:</a:t>
            </a:r>
          </a:p>
          <a:p>
            <a:pPr marL="179388" indent="180975"/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179388" indent="180975">
              <a:buFont typeface="+mj-lt"/>
              <a:buAutoNum type="arabi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ANÁLISIS DE SITUACIÓN DE SALUD.</a:t>
            </a:r>
          </a:p>
          <a:p>
            <a:pPr marL="179388" indent="180975">
              <a:buFont typeface="+mj-lt"/>
              <a:buAutoNum type="arabicPeriod"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179388" indent="180975">
              <a:buFont typeface="+mj-lt"/>
              <a:buAutoNum type="arabi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VIGILANCIA Y CONTROL DE RIESGOS Y DAÑOS.</a:t>
            </a:r>
          </a:p>
          <a:p>
            <a:pPr marL="179388" indent="180975">
              <a:buFont typeface="+mj-lt"/>
              <a:buAutoNum type="arabicPeriod"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179388" indent="180975">
              <a:buFont typeface="+mj-lt"/>
              <a:buAutoNum type="arabi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PROMOCIÓN DE LA SALUD Y PARTICIPACIÓN SOCIAL.</a:t>
            </a:r>
          </a:p>
          <a:p>
            <a:pPr marL="179388" indent="180975">
              <a:buFont typeface="+mj-lt"/>
              <a:buAutoNum type="arabicPeriod"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179388" indent="180975">
              <a:buFont typeface="+mj-lt"/>
              <a:buAutoNum type="arabi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POLÍTICA, PLANIFICACIÓN, REGULACIÓN Y CONTROL. </a:t>
            </a:r>
          </a:p>
          <a:p>
            <a:pPr marL="179388" indent="180975">
              <a:buFont typeface="+mj-lt"/>
              <a:buAutoNum type="arabicPeriod"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179388" indent="180975">
              <a:buFont typeface="+mj-lt"/>
              <a:buAutoNum type="arabi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EQUIDAD EN EL ACCESO, CALIDAD  EN LOS SERVICIOS INDIVIDUALES Y COLECTIVOS.</a:t>
            </a:r>
          </a:p>
          <a:p>
            <a:pPr marL="179388" indent="180975">
              <a:buFont typeface="+mj-lt"/>
              <a:buAutoNum type="arabicPeriod"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179388" indent="180975">
              <a:buFont typeface="+mj-lt"/>
              <a:buAutoNum type="arabi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SALUD INTERNACIONAL / GLOBAL.</a:t>
            </a:r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923928" y="1772816"/>
            <a:ext cx="494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 PROPUSO EL REAGRUPAMIENTO DE LAS FESP PARA SU MEJOR ABORDAJE METODOLÓGICO, ASÍ COMO LA INCORPORACIÓN DE UNA FUNCIÓN QUE TENGA EN CUENTA EL COMPONENTE DE SALUD INTERNACIONAL / SALUD GLOBAL.</a:t>
            </a:r>
          </a:p>
        </p:txBody>
      </p:sp>
      <p:pic>
        <p:nvPicPr>
          <p:cNvPr id="7170" name="Picture 2" descr="http://www.letsprevent.com/wp-content/uploads/senal-riesgo-preven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852936"/>
            <a:ext cx="3851920" cy="3374283"/>
          </a:xfrm>
          <a:prstGeom prst="rect">
            <a:avLst/>
          </a:prstGeom>
          <a:noFill/>
        </p:spPr>
      </p:pic>
      <p:pic>
        <p:nvPicPr>
          <p:cNvPr id="7" name="6 Imagen" descr="C:\Users\francisco.felix\INSP\Docs\OPS\banner.png"/>
          <p:cNvPicPr/>
          <p:nvPr/>
        </p:nvPicPr>
        <p:blipFill>
          <a:blip r:embed="rId3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PROPUESTA METODOLÓGICA: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DIMENSIONES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1628800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 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LAS DIMENSIONES DEBEN SER COMPRENDIDAS COMO ATRIBUTOS DE LOS DOMINIOS SUSTANTIVOS.</a:t>
            </a:r>
          </a:p>
          <a:p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SE PROPONEN:</a:t>
            </a:r>
          </a:p>
          <a:p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PLANEACIÓN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GESTIÓN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EVALUACIÓN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COMUNICACIÓN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LIDERAZGO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INVESTIGACIÓN </a:t>
            </a:r>
          </a:p>
          <a:p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SE DEBE TENER EN CUENTA QUE PARA ELABORAR COMPETENCIAS PROFESIONALES PARA EL PERSONAL DE SALUD SIEMPRE DEBEMOS PREGUNTARNOS ¿QUÉ CONOCIMIENTOS, HABILIDADES Y ACTITUDES DEBE TENER ESTE PARA REALIZAR SU LABOR DE SALUD PÚBLICA?</a:t>
            </a:r>
          </a:p>
          <a:p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200" dirty="0" smtClean="0">
                <a:latin typeface="Arial" pitchFamily="34" charset="0"/>
                <a:cs typeface="Arial" pitchFamily="34" charset="0"/>
              </a:rPr>
              <a:t>PARALELAMENTE, HAY QUE IDENTIFICAR VALORES Y EJES TRANSVERSALES QUE CRUCEN TODAS LAS DIMENSIONES. ENTRE ELLOS: JUSTICIA SOCIAL, EQUIDAD, INTERSECTORIALIDAD, INTERDISCIPLINARIEDAD, IGUALDAD DE GÉNERO, EXCLUSIÓN SOCIAL, EMPODERAMIENTO, ETC.</a:t>
            </a:r>
            <a:endParaRPr lang="es-MX" sz="1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www.educarm.es/templates/portal/images/ficheros/noticias/3035/investigadores.jpg"/>
          <p:cNvPicPr>
            <a:picLocks noChangeAspect="1" noChangeArrowheads="1"/>
          </p:cNvPicPr>
          <p:nvPr/>
        </p:nvPicPr>
        <p:blipFill>
          <a:blip r:embed="rId2" cstate="print"/>
          <a:srcRect b="27649"/>
          <a:stretch>
            <a:fillRect/>
          </a:stretch>
        </p:blipFill>
        <p:spPr bwMode="auto">
          <a:xfrm>
            <a:off x="4283968" y="2172635"/>
            <a:ext cx="2592288" cy="2824335"/>
          </a:xfrm>
          <a:prstGeom prst="rect">
            <a:avLst/>
          </a:prstGeom>
          <a:noFill/>
        </p:spPr>
      </p:pic>
      <p:pic>
        <p:nvPicPr>
          <p:cNvPr id="6" name="5 Imagen" descr="C:\Users\francisco.felix\INSP\Docs\OPS\banner.png"/>
          <p:cNvPicPr/>
          <p:nvPr/>
        </p:nvPicPr>
        <p:blipFill>
          <a:blip r:embed="rId3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124744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PROPUESTA METODOLÓGICA: LOS ÁMBITOS DE PRÁCTICA</a:t>
            </a:r>
            <a:endParaRPr kumimoji="0" lang="es-E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355976" y="1340768"/>
            <a:ext cx="43924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/>
              <a:t> </a:t>
            </a:r>
          </a:p>
          <a:p>
            <a:pPr algn="r"/>
            <a:r>
              <a:rPr lang="es-MX" sz="1400" dirty="0" smtClean="0">
                <a:latin typeface="Arial" pitchFamily="34" charset="0"/>
                <a:cs typeface="Arial" pitchFamily="34" charset="0"/>
              </a:rPr>
              <a:t>PARA LA DETERMINACIÓN DE LAS COMPETENCIAS ESPECÍFICAS SE PROPONEN LOS SIGUIENTES ÁMBITOS DE PRÁCTICA:</a:t>
            </a:r>
          </a:p>
          <a:p>
            <a:pPr algn="r"/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522288" indent="-342900" algn="r">
              <a:buFont typeface="+mj-lt"/>
              <a:buAutoNum type="arabi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NIVEL DE LA AUTORIDAD SANITARIA NACIONAL</a:t>
            </a:r>
          </a:p>
          <a:p>
            <a:pPr marL="522288" indent="-342900" algn="r">
              <a:buFont typeface="+mj-lt"/>
              <a:buAutoNum type="arabicPeriod"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522288" indent="-342900" algn="r">
              <a:buFont typeface="+mj-lt"/>
              <a:buAutoNum type="arabi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NIVEL DE LA ADMINISTRACIÓN A NIVEL DESCENTRALIZADO</a:t>
            </a:r>
          </a:p>
          <a:p>
            <a:pPr marL="522288" indent="-342900" algn="r">
              <a:buFont typeface="+mj-lt"/>
              <a:buAutoNum type="arabicPeriod"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522288" indent="-342900" algn="r">
              <a:buFont typeface="+mj-lt"/>
              <a:buAutoNum type="arabi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NIVEL DE GESTIÓN DE LA RED DE SERVICIOS </a:t>
            </a:r>
          </a:p>
          <a:p>
            <a:pPr marL="522288" indent="-342900" algn="r">
              <a:buFont typeface="+mj-lt"/>
              <a:buAutoNum type="arabicPeriod"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522288" indent="-342900" algn="r">
              <a:buFont typeface="+mj-lt"/>
              <a:buAutoNum type="arabicPeriod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NIVEL COMUNITARIO (SERVICIOS PRIMERA LÍNEA)</a:t>
            </a:r>
          </a:p>
          <a:p>
            <a:pPr marL="522288" indent="-342900" algn="r">
              <a:buFont typeface="+mj-lt"/>
              <a:buAutoNum type="arabicPeriod"/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marL="174625" indent="4763" algn="r"/>
            <a:r>
              <a:rPr lang="es-MX" sz="1200" dirty="0" smtClean="0">
                <a:latin typeface="Arial" pitchFamily="34" charset="0"/>
                <a:cs typeface="Arial" pitchFamily="34" charset="0"/>
              </a:rPr>
              <a:t>POR EL MOMENTO SOLO SE SUGIERE QUE SE UTILICEN  ESTOS ÁMBITOS PARA QUE EN CADA PAÍS, LOS COMITÉS DE TRABAJO QUE SE INSTAUREN PARA ESCRIBIR LAS COMPETENCIAS, IMPLIQUEN A EXPERTOS DE ESTOS CUATRO ÁMBITOS (SI CORRESPONDE), ADEMÁS  DEL ÁMBITO ACADÉMICO. </a:t>
            </a:r>
          </a:p>
          <a:p>
            <a:pPr algn="r"/>
            <a:endParaRPr lang="es-MX" dirty="0"/>
          </a:p>
        </p:txBody>
      </p:sp>
      <p:pic>
        <p:nvPicPr>
          <p:cNvPr id="5122" name="Picture 2" descr="http://www.guiasenior.com/contenidos/images/Jef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2856"/>
            <a:ext cx="1224136" cy="1614918"/>
          </a:xfrm>
          <a:prstGeom prst="rect">
            <a:avLst/>
          </a:prstGeom>
          <a:noFill/>
        </p:spPr>
      </p:pic>
      <p:pic>
        <p:nvPicPr>
          <p:cNvPr id="5126" name="Picture 6" descr="http://www.munipanquehue.cl/administrad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852936"/>
            <a:ext cx="1825555" cy="1800200"/>
          </a:xfrm>
          <a:prstGeom prst="rect">
            <a:avLst/>
          </a:prstGeom>
          <a:noFill/>
        </p:spPr>
      </p:pic>
      <p:pic>
        <p:nvPicPr>
          <p:cNvPr id="5128" name="Picture 8" descr="http://comps.fotosearch.com/comp/IMZ/IMZ290/doctor-escuchar-paciente_~sps0321.jpg"/>
          <p:cNvPicPr>
            <a:picLocks noChangeAspect="1" noChangeArrowheads="1"/>
          </p:cNvPicPr>
          <p:nvPr/>
        </p:nvPicPr>
        <p:blipFill>
          <a:blip r:embed="rId4" cstate="print"/>
          <a:srcRect b="7500"/>
          <a:stretch>
            <a:fillRect/>
          </a:stretch>
        </p:blipFill>
        <p:spPr bwMode="auto">
          <a:xfrm>
            <a:off x="3059832" y="5157192"/>
            <a:ext cx="1224136" cy="1224136"/>
          </a:xfrm>
          <a:prstGeom prst="rect">
            <a:avLst/>
          </a:prstGeom>
          <a:noFill/>
        </p:spPr>
      </p:pic>
      <p:pic>
        <p:nvPicPr>
          <p:cNvPr id="5130" name="Picture 10" descr="http://t3.gstatic.com/images?q=tbn:44dz3RbdIqOlJM:http://img297.imageshack.us/img297/3298/hospital.gif&amp;t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437112"/>
            <a:ext cx="1691999" cy="1224136"/>
          </a:xfrm>
          <a:prstGeom prst="rect">
            <a:avLst/>
          </a:prstGeom>
          <a:noFill/>
        </p:spPr>
      </p:pic>
      <p:pic>
        <p:nvPicPr>
          <p:cNvPr id="9" name="8 Imagen" descr="C:\Users\francisco.felix\INSP\Docs\OPS\banner.png"/>
          <p:cNvPicPr/>
          <p:nvPr/>
        </p:nvPicPr>
        <p:blipFill>
          <a:blip r:embed="rId6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196752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COMPETENCIAS PROFESIONALES</a:t>
            </a:r>
            <a:endParaRPr kumimoji="0" lang="es-E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79512" y="1628801"/>
            <a:ext cx="896448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 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EL CRUCE ENTRE LOS DOMINIOS SUSTANTIVOS Y LAS DIMENSIONES  APORTA LAS COMPETENCIAS PROFESIONALES.</a:t>
            </a:r>
          </a:p>
          <a:p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endParaRPr lang="es-MX" sz="14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5" name="4 Cubo"/>
          <p:cNvSpPr/>
          <p:nvPr/>
        </p:nvSpPr>
        <p:spPr>
          <a:xfrm>
            <a:off x="2771800" y="3140968"/>
            <a:ext cx="3312368" cy="3096344"/>
          </a:xfrm>
          <a:prstGeom prst="cube">
            <a:avLst>
              <a:gd name="adj" fmla="val 26875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Arial" pitchFamily="34" charset="0"/>
                <a:cs typeface="Arial" pitchFamily="34" charset="0"/>
              </a:rPr>
              <a:t>COMPETENCIAS</a:t>
            </a:r>
          </a:p>
          <a:p>
            <a:pPr algn="ctr"/>
            <a:r>
              <a:rPr lang="es-MX" sz="1400" dirty="0" smtClean="0">
                <a:latin typeface="Arial" pitchFamily="34" charset="0"/>
                <a:cs typeface="Arial" pitchFamily="34" charset="0"/>
              </a:rPr>
              <a:t>PROFESIONALES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Paralelogramo"/>
          <p:cNvSpPr/>
          <p:nvPr/>
        </p:nvSpPr>
        <p:spPr>
          <a:xfrm>
            <a:off x="2843808" y="3140968"/>
            <a:ext cx="3240360" cy="792088"/>
          </a:xfrm>
          <a:prstGeom prst="parallelogram">
            <a:avLst>
              <a:gd name="adj" fmla="val 10012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Paralelogramo"/>
          <p:cNvSpPr/>
          <p:nvPr/>
        </p:nvSpPr>
        <p:spPr>
          <a:xfrm rot="5400000" flipH="1">
            <a:off x="4193958" y="4311098"/>
            <a:ext cx="2988332" cy="792088"/>
          </a:xfrm>
          <a:prstGeom prst="parallelogram">
            <a:avLst>
              <a:gd name="adj" fmla="val 1028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3059832" y="6309320"/>
            <a:ext cx="1933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DOMINIOS SUSTANTIVOS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411760" y="4149080"/>
            <a:ext cx="301686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100" dirty="0" smtClean="0">
                <a:latin typeface="Arial" pitchFamily="34" charset="0"/>
                <a:cs typeface="Arial" pitchFamily="34" charset="0"/>
              </a:rPr>
              <a:t>D</a:t>
            </a:r>
          </a:p>
          <a:p>
            <a:pPr algn="ctr"/>
            <a:r>
              <a:rPr lang="es-MX" sz="1100" dirty="0" smtClean="0">
                <a:latin typeface="Arial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s-MX" sz="1100" dirty="0" smtClean="0">
                <a:latin typeface="Arial" pitchFamily="34" charset="0"/>
                <a:cs typeface="Arial" pitchFamily="34" charset="0"/>
              </a:rPr>
              <a:t>M</a:t>
            </a:r>
          </a:p>
          <a:p>
            <a:pPr algn="ctr"/>
            <a:r>
              <a:rPr lang="es-MX" sz="11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es-MX" sz="1100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pPr algn="ctr"/>
            <a:r>
              <a:rPr lang="es-MX" sz="1100" dirty="0" smtClean="0">
                <a:latin typeface="Arial" pitchFamily="34" charset="0"/>
                <a:cs typeface="Arial" pitchFamily="34" charset="0"/>
              </a:rPr>
              <a:t>S</a:t>
            </a:r>
          </a:p>
          <a:p>
            <a:pPr algn="ctr"/>
            <a:r>
              <a:rPr lang="es-MX" sz="1100" dirty="0" smtClean="0">
                <a:latin typeface="Arial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s-MX" sz="1100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es-MX" sz="1100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pPr algn="ctr"/>
            <a:r>
              <a:rPr lang="es-MX" sz="11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es-MX" sz="1100" dirty="0" smtClean="0">
                <a:latin typeface="Arial" pitchFamily="34" charset="0"/>
                <a:cs typeface="Arial" pitchFamily="34" charset="0"/>
              </a:rPr>
              <a:t>S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 rot="18813832">
            <a:off x="5486349" y="5842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ÁMBITOS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12 Imagen" descr="C:\Users\francisco.felix\INSP\Docs\OPS\banner.png"/>
          <p:cNvPicPr/>
          <p:nvPr/>
        </p:nvPicPr>
        <p:blipFill>
          <a:blip r:embed="rId2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images04.olx.com.mx/ui/4/61/84/1266011784_73965784_1-Fotos-de-MEDICO-ONCOLOGO-O-INTERN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48880"/>
            <a:ext cx="3863285" cy="2808312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79512" y="1916832"/>
            <a:ext cx="6048672" cy="3447098"/>
          </a:xfrm>
          <a:prstGeom prst="rect">
            <a:avLst/>
          </a:prstGeom>
          <a:noFill/>
          <a:ln cap="rnd">
            <a:noFill/>
          </a:ln>
        </p:spPr>
        <p:txBody>
          <a:bodyPr wrap="square" rtlCol="0">
            <a:spAutoFit/>
          </a:bodyPr>
          <a:lstStyle/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¿QUIÉNES PARTICIPAN?</a:t>
            </a: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C:\Users\francisco.felix\INSP\Docs\OPS\banner.png"/>
          <p:cNvPicPr/>
          <p:nvPr/>
        </p:nvPicPr>
        <p:blipFill>
          <a:blip r:embed="rId3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buengestor.files.wordpress.com/2010/03/dibujo2.jpg?w=183&amp;h=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996952"/>
            <a:ext cx="1743075" cy="2847976"/>
          </a:xfrm>
          <a:prstGeom prst="rect">
            <a:avLst/>
          </a:prstGeom>
          <a:noFill/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124744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ACTORES, TIEMPOS Y PRODUCTOS</a:t>
            </a:r>
            <a:endParaRPr kumimoji="0" lang="es-E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35408" y="1484784"/>
            <a:ext cx="439248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 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COMITÉ REGIONAL</a:t>
            </a: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 </a:t>
            </a: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COORDINACIÓN GENERAL: CHARLES GODUE – OPS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COORDINACIÓN EJECUTIVA: LAURA MAGAÑA VALLADARES – INSP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COORDINACIÓN TÉCNICA: JUANA SUÁREZ CONEJERO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COORDINADORES DE LOS GRUPOS DE TRABAJO POR DOMINIOS (1 AL 6)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ASESORES REGIONALES</a:t>
            </a:r>
          </a:p>
          <a:p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endParaRPr lang="es-MX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400" b="1" dirty="0" smtClean="0">
                <a:latin typeface="Arial" pitchFamily="34" charset="0"/>
                <a:cs typeface="Arial" pitchFamily="34" charset="0"/>
              </a:rPr>
              <a:t>COMITÉS DE EXPERTOS POR DOMINIOS</a:t>
            </a:r>
          </a:p>
          <a:p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DOMINIO 1 - BRASIL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DOMINIO 2 - PERÚ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DOMINIO 3 – PUERTO RICO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DOMINIO 4 - COLOMBIA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DOMINIO 5 - CHILE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DOMINIO 6 - MÉXICO</a:t>
            </a:r>
          </a:p>
          <a:p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endParaRPr lang="es-MX" sz="14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4716016" y="3140968"/>
            <a:ext cx="417646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/>
              <a:t> 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PERÍODO</a:t>
            </a:r>
          </a:p>
          <a:p>
            <a:pPr algn="r"/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ES" sz="1400" dirty="0" smtClean="0">
                <a:latin typeface="Arial" pitchFamily="34" charset="0"/>
                <a:cs typeface="Arial" pitchFamily="34" charset="0"/>
              </a:rPr>
              <a:t>SEPTIEMBRE 2010 – ABRIL 2011</a:t>
            </a: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ES" sz="1400" dirty="0" smtClean="0">
                <a:latin typeface="Arial" pitchFamily="34" charset="0"/>
                <a:cs typeface="Arial" pitchFamily="34" charset="0"/>
              </a:rPr>
              <a:t> </a:t>
            </a: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PRODUCTO</a:t>
            </a:r>
          </a:p>
          <a:p>
            <a:pPr algn="r"/>
            <a:endParaRPr lang="es-MX" sz="1400" b="1" dirty="0" smtClean="0">
              <a:latin typeface="Arial" pitchFamily="34" charset="0"/>
              <a:cs typeface="Arial" pitchFamily="34" charset="0"/>
            </a:endParaRPr>
          </a:p>
          <a:p>
            <a:pPr lvl="0" algn="r"/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es-ES" sz="1400" dirty="0" smtClean="0">
                <a:latin typeface="Arial" pitchFamily="34" charset="0"/>
                <a:cs typeface="Arial" pitchFamily="34" charset="0"/>
              </a:rPr>
              <a:t>MAPA DE COMPETENCIAS PROFESIONALES.</a:t>
            </a:r>
          </a:p>
          <a:p>
            <a:pPr lvl="0" algn="r"/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s-ES" sz="1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 descr="C:\Users\francisco.felix\INSP\Docs\OPS\banner.png"/>
          <p:cNvPicPr/>
          <p:nvPr/>
        </p:nvPicPr>
        <p:blipFill>
          <a:blip r:embed="rId3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images04.olx.com.mx/ui/4/61/84/1266011784_73965784_1-Fotos-de-MEDICO-ONCOLOGO-O-INTERN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48880"/>
            <a:ext cx="3863285" cy="2808312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251520" y="1071801"/>
            <a:ext cx="6048672" cy="4185761"/>
          </a:xfrm>
          <a:prstGeom prst="rect">
            <a:avLst/>
          </a:prstGeom>
          <a:noFill/>
          <a:ln cap="rnd">
            <a:noFill/>
          </a:ln>
        </p:spPr>
        <p:txBody>
          <a:bodyPr wrap="square" rtlCol="0">
            <a:spAutoFit/>
          </a:bodyPr>
          <a:lstStyle/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¿QUÉ HEMOS HECHO?</a:t>
            </a: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C:\Users\francisco.felix\INSP\Docs\OPS\banner.png"/>
          <p:cNvPicPr/>
          <p:nvPr/>
        </p:nvPicPr>
        <p:blipFill>
          <a:blip r:embed="rId3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079453"/>
            <a:ext cx="91440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AVANCES</a:t>
            </a:r>
            <a:endParaRPr kumimoji="0" lang="es-ES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1628800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 </a:t>
            </a:r>
          </a:p>
          <a:p>
            <a:r>
              <a:rPr lang="es-MX" sz="1600" dirty="0" smtClean="0">
                <a:latin typeface="Arial" pitchFamily="34" charset="0"/>
                <a:cs typeface="Arial" pitchFamily="34" charset="0"/>
              </a:rPr>
              <a:t> 1. LOS PAÍSES CONSTITUYERON GRUPOS DE EXPERTOS POR DOMINIOS SUSTANTIVOS.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600" dirty="0" smtClean="0">
                <a:latin typeface="Arial" pitchFamily="34" charset="0"/>
                <a:cs typeface="Arial" pitchFamily="34" charset="0"/>
              </a:rPr>
              <a:t>2. ESTOS EQUIPOS DE TRABAJO IDENTIFICARON EXPERIENCIAS PREVIAS DE DESARROLLO DE COMPETENCIAS PROFESIONALES EN EL DOMINIO QUE LES CORRESPONDE.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600" dirty="0" smtClean="0">
                <a:latin typeface="Arial" pitchFamily="34" charset="0"/>
                <a:cs typeface="Arial" pitchFamily="34" charset="0"/>
              </a:rPr>
              <a:t>3. LOS GRUPOS DE EXPERTOS VALIDARON LAS COMPETENCIAS QUE CONSIDERARON, ASÍ COMO SUGIERIERON NUEVAS COMPETENCIAS, ADAPTARON OTRAS EXISTENTES, ETC.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600" dirty="0" smtClean="0">
                <a:latin typeface="Arial" pitchFamily="34" charset="0"/>
                <a:cs typeface="Arial" pitchFamily="34" charset="0"/>
              </a:rPr>
              <a:t>4. SE CONFORMÓ UN DOCUMENTO QUE UNIFICA EL TRABAJO DE LOS GRUPOS DE EXPERTOS POR DOMINIOS.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600" dirty="0" smtClean="0">
                <a:latin typeface="Arial" pitchFamily="34" charset="0"/>
                <a:cs typeface="Arial" pitchFamily="34" charset="0"/>
              </a:rPr>
              <a:t>5. LOS PAÍSES SOMETIERON LAS COMPETENCIAS ELABORADAS A UN GRUPO DE EXPERTOS MÁS AMPLIO QUE INCLUYE PERSONAL DE TODOS LOS ÁMBITOS DE PRÁCTICA SUGERIDOS EN LA METODOLOGÍA.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/>
          </a:p>
        </p:txBody>
      </p:sp>
      <p:pic>
        <p:nvPicPr>
          <p:cNvPr id="5" name="4 Imagen" descr="C:\Users\francisco.felix\INSP\Docs\OPS\banner.png"/>
          <p:cNvPicPr/>
          <p:nvPr/>
        </p:nvPicPr>
        <p:blipFill>
          <a:blip r:embed="rId2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079453"/>
            <a:ext cx="91440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AVANCES</a:t>
            </a:r>
            <a:endParaRPr kumimoji="0" lang="es-ES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1628800"/>
            <a:ext cx="86409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 </a:t>
            </a:r>
          </a:p>
          <a:p>
            <a:r>
              <a:rPr lang="es-MX" sz="1600" dirty="0" smtClean="0">
                <a:latin typeface="Arial" pitchFamily="34" charset="0"/>
                <a:cs typeface="Arial" pitchFamily="34" charset="0"/>
              </a:rPr>
              <a:t>6. SE PROPUSO UNA METODOLOGÍA DE VALIDACIÓN CRUZADA.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600" dirty="0" smtClean="0">
                <a:latin typeface="Arial" pitchFamily="34" charset="0"/>
                <a:cs typeface="Arial" pitchFamily="34" charset="0"/>
              </a:rPr>
              <a:t>7. LOS PAÍSES REALIZARON ESTA VALIDACIÓN, LO CUAL IMPLICÓ OPINAR ACERCA DE TODOS LOS DOMINIOS DESDE UNA POSICIÓN CRÍTICA.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600" dirty="0" smtClean="0">
                <a:latin typeface="Arial" pitchFamily="34" charset="0"/>
                <a:cs typeface="Arial" pitchFamily="34" charset="0"/>
              </a:rPr>
              <a:t>8. EN ESTOS MOMENTOS CADA DOMINIO ESTÁ INTEGRANDO LOS CRITERIOS DE LA VALIDACIÓN CRUZADA  COMO FORMA DE AFINAR LAS COMPETENCIAS.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600" dirty="0" smtClean="0">
                <a:latin typeface="Arial" pitchFamily="34" charset="0"/>
                <a:cs typeface="Arial" pitchFamily="34" charset="0"/>
              </a:rPr>
              <a:t>9. SE ESPERA PODER CONTAR EL 15 DE FEBRERO CON LA VERSIÓN FINAL.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/>
          </a:p>
        </p:txBody>
      </p:sp>
      <p:pic>
        <p:nvPicPr>
          <p:cNvPr id="5" name="4 Imagen" descr="C:\Users\francisco.felix\INSP\Docs\OPS\banner.png"/>
          <p:cNvPicPr/>
          <p:nvPr/>
        </p:nvPicPr>
        <p:blipFill>
          <a:blip r:embed="rId2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images04.olx.com.mx/ui/4/61/84/1266011784_73965784_1-Fotos-de-MEDICO-ONCOLOGO-O-INTERN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48880"/>
            <a:ext cx="3863285" cy="2808312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251520" y="1071801"/>
            <a:ext cx="6048672" cy="4185761"/>
          </a:xfrm>
          <a:prstGeom prst="rect">
            <a:avLst/>
          </a:prstGeom>
          <a:noFill/>
          <a:ln cap="rnd">
            <a:noFill/>
          </a:ln>
        </p:spPr>
        <p:txBody>
          <a:bodyPr wrap="square" rtlCol="0">
            <a:spAutoFit/>
          </a:bodyPr>
          <a:lstStyle/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¿QUÉ FALTA POR HACER?</a:t>
            </a: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C:\Users\francisco.felix\INSP\Docs\OPS\banner.png"/>
          <p:cNvPicPr/>
          <p:nvPr/>
        </p:nvPicPr>
        <p:blipFill>
          <a:blip r:embed="rId3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images04.olx.com.mx/ui/4/61/84/1266011784_73965784_1-Fotos-de-MEDICO-ONCOLOGO-O-INTERN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48880"/>
            <a:ext cx="3863285" cy="2808312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251520" y="908720"/>
            <a:ext cx="6048672" cy="6463308"/>
          </a:xfrm>
          <a:prstGeom prst="rect">
            <a:avLst/>
          </a:prstGeom>
          <a:noFill/>
          <a:ln cap="rnd">
            <a:noFill/>
          </a:ln>
        </p:spPr>
        <p:txBody>
          <a:bodyPr wrap="square" rtlCol="0">
            <a:spAutoFit/>
          </a:bodyPr>
          <a:lstStyle/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ÍNDICE</a:t>
            </a: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ANTECENDENTES</a:t>
            </a: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PROYECCIÓN ESTRATÉGICA</a:t>
            </a: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METODOLOGÍA DE TRABAJO</a:t>
            </a: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¿QUIÉNES PARTICIPAN?</a:t>
            </a: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¿QUÉ HEMOS HECHO?</a:t>
            </a: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¿QUÉ FALTA POR HACER?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C:\Users\francisco.felix\INSP\Docs\OPS\banner.png"/>
          <p:cNvPicPr/>
          <p:nvPr/>
        </p:nvPicPr>
        <p:blipFill>
          <a:blip r:embed="rId3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052736"/>
            <a:ext cx="91440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EN EL FUTURO INMEDIATO ….</a:t>
            </a:r>
            <a:endParaRPr kumimoji="0" lang="es-ES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35408" y="1484784"/>
            <a:ext cx="8829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5" name="4 Imagen" descr="C:\Users\francisco.felix\INSP\Docs\OPS\banner.png"/>
          <p:cNvPicPr/>
          <p:nvPr/>
        </p:nvPicPr>
        <p:blipFill>
          <a:blip r:embed="rId2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179512" y="1484784"/>
            <a:ext cx="896448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 </a:t>
            </a:r>
            <a:endParaRPr lang="es-MX" sz="2000" b="1" dirty="0"/>
          </a:p>
          <a:p>
            <a:pPr>
              <a:lnSpc>
                <a:spcPct val="150000"/>
              </a:lnSpc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 1. UNIFICAR LAS COMPETENCIAS EN UN DOCUMENTO REGIONAL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 ESTANDARIZARLAS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EN UN TALLER PRESENCIAL PREVISTO PARA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       MARZO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DE 2011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3. DEFINIR SUS VERTIENTES DE USO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4. DEFINIR UNA ESTRATEGIA DE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COMUNICACIÓN</a:t>
            </a:r>
          </a:p>
          <a:p>
            <a:pPr>
              <a:lnSpc>
                <a:spcPct val="150000"/>
              </a:lnSpc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5. REPETIR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EL PROCESO CON LAS COMPETENCIAS PROFESIONALES ESPECÍFICAS PARA CADA UNO DE LOS ÁMBITOS DE PRÁCTICA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DEFINIR MECANISMOS DE MEDICIÓN Y EVALUACIÓN DE LAS COMPETENCIAS.</a:t>
            </a:r>
          </a:p>
          <a:p>
            <a:pPr>
              <a:lnSpc>
                <a:spcPct val="150000"/>
              </a:lnSpc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mages04.olx.com.mx/ui/4/61/84/1266011784_73965784_1-Fotos-de-MEDICO-ONCOLOGO-O-INTERN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386742"/>
            <a:ext cx="6064396" cy="4408351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323528" y="2057400"/>
            <a:ext cx="44644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MX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suivre…</a:t>
            </a:r>
          </a:p>
          <a:p>
            <a:endParaRPr lang="es-MX" sz="3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MUCHAS GRACIAS</a:t>
            </a:r>
          </a:p>
          <a:p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OBRIGADO</a:t>
            </a:r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C:\Users\francisco.felix\INSP\Docs\OPS\banner.png"/>
          <p:cNvPicPr/>
          <p:nvPr/>
        </p:nvPicPr>
        <p:blipFill>
          <a:blip r:embed="rId3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images04.olx.com.mx/ui/4/61/84/1266011784_73965784_1-Fotos-de-MEDICO-ONCOLOGO-O-INTERN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48880"/>
            <a:ext cx="3863285" cy="2808312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04800" y="1295400"/>
            <a:ext cx="6048672" cy="6894194"/>
          </a:xfrm>
          <a:prstGeom prst="rect">
            <a:avLst/>
          </a:prstGeom>
          <a:noFill/>
          <a:ln cap="rnd">
            <a:noFill/>
          </a:ln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ANTECEDENTES</a:t>
            </a: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LA SALUD PUBLICA EN LAS AMERICAS</a:t>
            </a: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11 FESP, FESP#8: RHUS</a:t>
            </a: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CARACTERIZACION DE LA “FUERZA DE TRABAJO EN SALUD PUBLICA”</a:t>
            </a: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EL CONSENSO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DE CALI: CAMBIO DE PERSPECTIVAS</a:t>
            </a: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EL DESARROLLO DEL CAMPUS VIRTUAL DE SALUD PUBLICA</a:t>
            </a: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C:\Users\francisco.felix\INSP\Docs\OPS\banner.png"/>
          <p:cNvPicPr/>
          <p:nvPr/>
        </p:nvPicPr>
        <p:blipFill>
          <a:blip r:embed="rId3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0" y="1661561"/>
          <a:ext cx="9144000" cy="5196439"/>
        </p:xfrm>
        <a:graphic>
          <a:graphicData uri="http://schemas.openxmlformats.org/drawingml/2006/table">
            <a:tbl>
              <a:tblPr/>
              <a:tblGrid>
                <a:gridCol w="2983957"/>
                <a:gridCol w="2782667"/>
                <a:gridCol w="3377376"/>
              </a:tblGrid>
              <a:tr h="166493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b="1" dirty="0" smtClean="0">
                          <a:solidFill>
                            <a:schemeClr val="bg1"/>
                          </a:solidFill>
                          <a:latin typeface="Candara"/>
                          <a:ea typeface="Calibri"/>
                          <a:cs typeface="Arial"/>
                        </a:rPr>
                        <a:t>MODELO</a:t>
                      </a:r>
                      <a:r>
                        <a:rPr lang="es-ES" sz="900" b="1" baseline="0" dirty="0" smtClean="0">
                          <a:solidFill>
                            <a:schemeClr val="bg1"/>
                          </a:solidFill>
                          <a:latin typeface="Candara"/>
                          <a:ea typeface="Calibri"/>
                          <a:cs typeface="Arial"/>
                        </a:rPr>
                        <a:t> DEL </a:t>
                      </a:r>
                      <a:r>
                        <a:rPr lang="es-ES" sz="900" b="1" dirty="0" smtClean="0">
                          <a:solidFill>
                            <a:schemeClr val="bg1"/>
                          </a:solidFill>
                          <a:latin typeface="Candara"/>
                          <a:ea typeface="Calibri"/>
                          <a:cs typeface="Arial"/>
                        </a:rPr>
                        <a:t>REINO </a:t>
                      </a:r>
                      <a:r>
                        <a:rPr lang="es-ES" sz="900" b="1" dirty="0">
                          <a:solidFill>
                            <a:schemeClr val="bg1"/>
                          </a:solidFill>
                          <a:latin typeface="Candara"/>
                          <a:ea typeface="Calibri"/>
                          <a:cs typeface="Arial"/>
                        </a:rPr>
                        <a:t>UNIDO</a:t>
                      </a:r>
                      <a:endParaRPr lang="es-MX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1397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b="1" dirty="0" smtClean="0">
                          <a:solidFill>
                            <a:schemeClr val="bg1"/>
                          </a:solidFill>
                          <a:latin typeface="Candara"/>
                          <a:ea typeface="Calibri"/>
                          <a:cs typeface="Arial"/>
                        </a:rPr>
                        <a:t>MODELO DE CANADÁ</a:t>
                      </a:r>
                      <a:endParaRPr lang="es-MX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b="1" dirty="0" smtClean="0">
                          <a:solidFill>
                            <a:schemeClr val="bg1"/>
                          </a:solidFill>
                          <a:latin typeface="Candara"/>
                          <a:ea typeface="Calibri"/>
                          <a:cs typeface="Arial"/>
                        </a:rPr>
                        <a:t>MODELO</a:t>
                      </a:r>
                      <a:r>
                        <a:rPr lang="es-ES" sz="900" b="1" baseline="0" dirty="0" smtClean="0">
                          <a:solidFill>
                            <a:schemeClr val="bg1"/>
                          </a:solidFill>
                          <a:latin typeface="Candara"/>
                          <a:ea typeface="Calibri"/>
                          <a:cs typeface="Arial"/>
                        </a:rPr>
                        <a:t> DE LOS </a:t>
                      </a:r>
                      <a:r>
                        <a:rPr lang="es-ES" sz="900" b="1" dirty="0" smtClean="0">
                          <a:solidFill>
                            <a:schemeClr val="bg1"/>
                          </a:solidFill>
                          <a:latin typeface="Candara"/>
                          <a:ea typeface="Calibri"/>
                          <a:cs typeface="Arial"/>
                        </a:rPr>
                        <a:t>EUA</a:t>
                      </a:r>
                      <a:endParaRPr lang="es-MX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990699">
                <a:tc>
                  <a:txBody>
                    <a:bodyPr/>
                    <a:lstStyle/>
                    <a:p>
                      <a:pPr marL="28575" marR="0" indent="-2286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49580" algn="l"/>
                        </a:tabLst>
                        <a:defRPr/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Desarrollado</a:t>
                      </a:r>
                      <a:r>
                        <a:rPr lang="es-E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por un grupo de organizaciones y publicado por el </a:t>
                      </a:r>
                      <a:r>
                        <a:rPr lang="en-US" sz="900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Departamento</a:t>
                      </a:r>
                      <a:r>
                        <a:rPr lang="en-U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de </a:t>
                      </a:r>
                      <a:r>
                        <a:rPr lang="en-US" sz="900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Salud</a:t>
                      </a:r>
                      <a:r>
                        <a:rPr lang="en-U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es-ES" sz="900" baseline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28575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es-ES" sz="900" baseline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28575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Definen 9 áreas de trabajo, 4 esenciales y 5 complementarias. </a:t>
                      </a:r>
                    </a:p>
                    <a:p>
                      <a:pPr marL="28575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 </a:t>
                      </a: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cuatro </a:t>
                      </a: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áreas esenciales </a:t>
                      </a: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son: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Monitoreo y evaluación.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Evaluación de evidencias de efectividad de las intervenciones, programas y servicios.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Políticas y estrategias de desarrollo e implementación.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Liderazgo y trabajo colaborativo.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28575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  complementarias  son</a:t>
                      </a: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Mejoramiento </a:t>
                      </a: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 la salud.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Protección de salud.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Inteligencia en salud pública.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Salud pública académica.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Salud y calidad del apoyo social</a:t>
                      </a: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endParaRPr lang="es-ES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 competencias se definen cruzando estas</a:t>
                      </a:r>
                      <a:r>
                        <a:rPr lang="es-E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áreas con 9 niveles  (según el grado que deben tener de adquisición de la competencia). Ello se divide también en 4 dimensiones: conocimiento, capacitación y calificaciones, regulación y roles.</a:t>
                      </a:r>
                      <a:endParaRPr lang="es-ES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28600" algn="l"/>
                          <a:tab pos="449580" algn="l"/>
                        </a:tabLst>
                        <a:defRPr/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Diseñado en colaboración con</a:t>
                      </a:r>
                      <a:r>
                        <a:rPr lang="es-E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The Public Health Agency of Canada.</a:t>
                      </a:r>
                      <a:r>
                        <a:rPr lang="es-E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49580" algn="l"/>
                        </a:tabLst>
                      </a:pPr>
                      <a:endParaRPr lang="es-ES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 áreas para medir las competencias</a:t>
                      </a:r>
                      <a:r>
                        <a:rPr lang="es-E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son:</a:t>
                      </a: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49580" algn="l"/>
                        </a:tabLst>
                      </a:pPr>
                      <a:endParaRPr lang="es-ES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Ciencias </a:t>
                      </a: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centrales de la salud pública.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Análisis y evaluación.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Desarrollo de políticas y planificación de programas.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Asociación y colaboración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Diversidad e inclusión.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Comunicación.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Liderazgo</a:t>
                      </a: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endParaRPr lang="es-ES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179388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</a:t>
                      </a:r>
                      <a:r>
                        <a:rPr lang="es-E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competencias se definen cruzando estas áreas con tres dimensiones según el </a:t>
                      </a:r>
                      <a:r>
                        <a:rPr lang="es-ES" sz="9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tipo de ocupación</a:t>
                      </a:r>
                      <a:r>
                        <a:rPr lang="es-E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</a:p>
                    <a:p>
                      <a:pPr marL="407987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endParaRPr lang="es-ES" sz="900" baseline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07987" marR="0" lvl="0" indent="-2286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  <a:defRPr/>
                      </a:pPr>
                      <a:r>
                        <a:rPr lang="es-E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Trabajadores que proveen los servicios en primera línea.</a:t>
                      </a:r>
                    </a:p>
                    <a:p>
                      <a:pPr marL="407987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Consultores o especialistas.</a:t>
                      </a:r>
                    </a:p>
                    <a:p>
                      <a:pPr marL="407987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Gerentes o supervisores.</a:t>
                      </a:r>
                      <a:endParaRPr lang="es-ES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endParaRPr lang="es-ES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49580" algn="l"/>
                        </a:tabLst>
                      </a:pP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28600" algn="l"/>
                          <a:tab pos="449580" algn="l"/>
                        </a:tabLst>
                        <a:defRPr/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Desarrollado</a:t>
                      </a:r>
                      <a:r>
                        <a:rPr lang="es-E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por </a:t>
                      </a:r>
                      <a:r>
                        <a:rPr lang="en-U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el COUNCIL ON LINKAGES BETWEEN ACADEMIA AND PUBLIC HEALTH PRACTICE. </a:t>
                      </a:r>
                      <a:r>
                        <a:rPr lang="es-E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49580" algn="l"/>
                        </a:tabLst>
                      </a:pPr>
                      <a:endParaRPr lang="es-ES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16351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Las áreas para medir las competencias son:</a:t>
                      </a:r>
                    </a:p>
                    <a:p>
                      <a:pPr marL="447675" lvl="0" indent="-1793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Evaluaciones </a:t>
                      </a: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 habilidades analíticas.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47675" lvl="0" indent="-1793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Desarrollo de políticas y programa de habilidades de planeación.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47675" lvl="0" indent="-1793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Habilidades de comunicación.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47675" lvl="0" indent="-1793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Habilidades de competencia cultural.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47675" lvl="0" indent="-1793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Habilidades para la práctica en la comunidad.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47675" lvl="0" indent="-1793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Habilidades en ciencias en salud pública.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47675" lvl="0" indent="-1793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Planificación financiera y habilidades de administración.</a:t>
                      </a:r>
                      <a:endParaRPr lang="es-MX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47675" lvl="0" indent="-1793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s-ES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Liderazgo y habilidades en pensamiento sistémico</a:t>
                      </a: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  <a:p>
                      <a:pPr marL="447675" lvl="0" indent="-1793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endParaRPr lang="es-ES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228600" algn="l"/>
                        </a:tabLst>
                      </a:pPr>
                      <a:r>
                        <a:rPr lang="es-E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 total se desglosan 76 competencias, las cuales se cruzan con tres niveles</a:t>
                      </a:r>
                      <a:r>
                        <a:rPr lang="es-ES" sz="9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según la </a:t>
                      </a:r>
                      <a:r>
                        <a:rPr lang="es-ES" sz="9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categoría de la fuerza de trabajo.</a:t>
                      </a:r>
                      <a:endParaRPr lang="es-MX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9512" y="1196752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EXPERIENCIAS PREVIAS DE DESARROLLO DE UN  MODELO DE COMPETENCIAS</a:t>
            </a:r>
          </a:p>
        </p:txBody>
      </p:sp>
      <p:pic>
        <p:nvPicPr>
          <p:cNvPr id="5" name="4 Imagen" descr="C:\Users\francisco.felix\INSP\Docs\OPS\banner.png"/>
          <p:cNvPicPr/>
          <p:nvPr/>
        </p:nvPicPr>
        <p:blipFill>
          <a:blip r:embed="rId2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images04.olx.com.mx/ui/4/61/84/1266011784_73965784_1-Fotos-de-MEDICO-ONCOLOGO-O-INTERN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48880"/>
            <a:ext cx="3863285" cy="2808312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23528" y="2276872"/>
            <a:ext cx="6048672" cy="3077766"/>
          </a:xfrm>
          <a:prstGeom prst="rect">
            <a:avLst/>
          </a:prstGeom>
          <a:noFill/>
          <a:ln cap="rnd">
            <a:noFill/>
          </a:ln>
        </p:spPr>
        <p:txBody>
          <a:bodyPr wrap="square" rtlCol="0">
            <a:spAutoFit/>
          </a:bodyPr>
          <a:lstStyle/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PROYECCIÓN ESTRATÉGICA</a:t>
            </a: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C:\Users\francisco.felix\INSP\Docs\OPS\banner.png"/>
          <p:cNvPicPr/>
          <p:nvPr/>
        </p:nvPicPr>
        <p:blipFill>
          <a:blip r:embed="rId3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484784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PLAN ESTRATÉGICO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DE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DESARROLLO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DE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COMPETENCIAS</a:t>
            </a:r>
          </a:p>
        </p:txBody>
      </p:sp>
      <p:grpSp>
        <p:nvGrpSpPr>
          <p:cNvPr id="13" name="12 Grupo"/>
          <p:cNvGrpSpPr/>
          <p:nvPr/>
        </p:nvGrpSpPr>
        <p:grpSpPr>
          <a:xfrm>
            <a:off x="1547664" y="1916832"/>
            <a:ext cx="6048672" cy="4531483"/>
            <a:chOff x="1043608" y="692696"/>
            <a:chExt cx="7056784" cy="5755619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043608" y="4725144"/>
              <a:ext cx="7056784" cy="1723171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1331640" y="692696"/>
              <a:ext cx="4015031" cy="3636542"/>
            </a:xfrm>
            <a:prstGeom prst="ellipse">
              <a:avLst/>
            </a:prstGeom>
            <a:solidFill>
              <a:srgbClr val="C0504D">
                <a:alpha val="58000"/>
              </a:srgbClr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4067944" y="764704"/>
              <a:ext cx="4015031" cy="3636542"/>
            </a:xfrm>
            <a:prstGeom prst="ellipse">
              <a:avLst/>
            </a:prstGeom>
            <a:solidFill>
              <a:srgbClr val="8064A2">
                <a:alpha val="58000"/>
              </a:srgbClr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1619672" y="1700808"/>
              <a:ext cx="2359433" cy="52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MARCO REGIONAL DE LAS COMPETENCIAS</a:t>
              </a:r>
              <a:endPara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5508104" y="1700808"/>
              <a:ext cx="234509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DIAGNÓSTICO DE</a:t>
              </a:r>
              <a:r>
                <a:rPr kumimoji="0" lang="es-E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COMPETENCIAS</a:t>
              </a:r>
              <a:endPara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2843808" y="1700808"/>
              <a:ext cx="4015031" cy="3636542"/>
            </a:xfrm>
            <a:prstGeom prst="ellipse">
              <a:avLst/>
            </a:prstGeom>
            <a:solidFill>
              <a:srgbClr val="FFFF00">
                <a:alpha val="58000"/>
              </a:srgbClr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3779912" y="3501008"/>
              <a:ext cx="234509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ESTRATEGIAS DE CAPACITACIÓN</a:t>
              </a:r>
              <a:endPara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3311860" y="5540090"/>
              <a:ext cx="3084342" cy="664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CAMPUS VIRTUAL DE SALUD PÚBLICA</a:t>
              </a: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5" name="14 Imagen" descr="C:\Users\francisco.felix\INSP\Docs\OPS\banner.png"/>
          <p:cNvPicPr/>
          <p:nvPr/>
        </p:nvPicPr>
        <p:blipFill>
          <a:blip r:embed="rId2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ETAPAS DE TRABAJO DE UN MODELO DE COMPETENCIAS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517232"/>
            <a:ext cx="1915616" cy="109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 descr="http://npic.orst.edu/images/docwithclipboar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573016"/>
            <a:ext cx="1368152" cy="1609590"/>
          </a:xfrm>
          <a:prstGeom prst="rect">
            <a:avLst/>
          </a:prstGeom>
          <a:noFill/>
        </p:spPr>
      </p:pic>
      <p:pic>
        <p:nvPicPr>
          <p:cNvPr id="11268" name="Picture 4" descr="http://comps.fotosearch.com/comp/IMZ/IMZ290/investigadores-trabajando-medico_~sps0338.jpg"/>
          <p:cNvPicPr>
            <a:picLocks noChangeAspect="1" noChangeArrowheads="1"/>
          </p:cNvPicPr>
          <p:nvPr/>
        </p:nvPicPr>
        <p:blipFill>
          <a:blip r:embed="rId4" cstate="print"/>
          <a:srcRect b="9694"/>
          <a:stretch>
            <a:fillRect/>
          </a:stretch>
        </p:blipFill>
        <p:spPr bwMode="auto">
          <a:xfrm>
            <a:off x="6228184" y="1844824"/>
            <a:ext cx="1921396" cy="1440160"/>
          </a:xfrm>
          <a:prstGeom prst="rect">
            <a:avLst/>
          </a:prstGeom>
          <a:noFill/>
        </p:spPr>
      </p:pic>
      <p:pic>
        <p:nvPicPr>
          <p:cNvPr id="8" name="7 Imagen" descr="C:\Users\francisco.felix\INSP\Docs\OPS\banner.png"/>
          <p:cNvPicPr/>
          <p:nvPr/>
        </p:nvPicPr>
        <p:blipFill>
          <a:blip r:embed="rId5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323528" y="1628800"/>
            <a:ext cx="6048672" cy="55630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MX" b="1" dirty="0"/>
              <a:t> 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ETAPA 1</a:t>
            </a:r>
          </a:p>
          <a:p>
            <a:pPr>
              <a:lnSpc>
                <a:spcPct val="150000"/>
              </a:lnSpc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ELABORACIÓN DEL MARCO REGIONAL DE LAS COMPETENCIAS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GENERALES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PARA EL PERSONAL SANITARIO EN TODOS LOS NIVELES  (SEPTIEMBRE 2010 – ABRIL 2011)</a:t>
            </a:r>
          </a:p>
          <a:p>
            <a:pPr>
              <a:lnSpc>
                <a:spcPct val="150000"/>
              </a:lnSpc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ETAPA 2</a:t>
            </a:r>
          </a:p>
          <a:p>
            <a:pPr>
              <a:lnSpc>
                <a:spcPct val="150000"/>
              </a:lnSpc>
            </a:pPr>
            <a:endParaRPr lang="es-MX" sz="1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ELABORACIÓN DEL MARCO REGIONAL DE LAS COMPETENCIAS 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ESPECÍFICAS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 PARA EL PERSONAL SANITARIO EN TODOS LOS NIVELES  (2011)</a:t>
            </a:r>
          </a:p>
          <a:p>
            <a:pPr>
              <a:lnSpc>
                <a:spcPct val="150000"/>
              </a:lnSpc>
            </a:pPr>
            <a:endParaRPr lang="es-MX" sz="1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ETAPA 3</a:t>
            </a:r>
            <a:endParaRPr lang="es-MX" sz="1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ELABORACION DE INSTRUMENTOS DE MEDICION DE NECESIDADES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DESARROLLO DE ESTRATEGIAS DE CAPACITACIÓN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COLABORATIVAS</a:t>
            </a: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marL="717550" lvl="0" indent="268288">
              <a:lnSpc>
                <a:spcPct val="150000"/>
              </a:lnSpc>
            </a:pPr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images04.olx.com.mx/ui/4/61/84/1266011784_73965784_1-Fotos-de-MEDICO-ONCOLOGO-O-INTERN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48880"/>
            <a:ext cx="3863285" cy="2808312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23528" y="2276872"/>
            <a:ext cx="6048672" cy="3077766"/>
          </a:xfrm>
          <a:prstGeom prst="rect">
            <a:avLst/>
          </a:prstGeom>
          <a:noFill/>
          <a:ln cap="rnd">
            <a:noFill/>
          </a:ln>
        </p:spPr>
        <p:txBody>
          <a:bodyPr wrap="square" rtlCol="0">
            <a:spAutoFit/>
          </a:bodyPr>
          <a:lstStyle/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METODOLOGÍA DE TRABAJO</a:t>
            </a:r>
          </a:p>
          <a:p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C:\Users\francisco.felix\INSP\Docs\OPS\banner.png"/>
          <p:cNvPicPr/>
          <p:nvPr/>
        </p:nvPicPr>
        <p:blipFill>
          <a:blip r:embed="rId3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PROPUESTA METODOLÓGICA: </a:t>
            </a:r>
            <a:r>
              <a:rPr kumimoji="0" lang="es-ES" sz="16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LOS DOMINIOS SUSTANTIVOS</a:t>
            </a:r>
            <a:endParaRPr kumimoji="0" lang="es-E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1441132"/>
            <a:ext cx="453650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 </a:t>
            </a: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PARA ELABORAR LAS COMPETENCIAS PROFESIONALES DEL PERSONAL DE SALUD DEFINIMOS COMO PUNTO DE PARTIDA: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 LAS FUNCIONES ESENCIALES DE LA SALUD PÚBLICA.</a:t>
            </a:r>
          </a:p>
          <a:p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+mj-lt"/>
              <a:buAutoNum type="arabicPeriod"/>
            </a:pPr>
            <a:endParaRPr lang="es-ES" sz="1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1200" dirty="0" smtClean="0">
                <a:latin typeface="Arial" pitchFamily="34" charset="0"/>
                <a:cs typeface="Arial" pitchFamily="34" charset="0"/>
              </a:rPr>
              <a:t>Y  TRANSVERSALMENTE A ESTAS FUNCIONES PROPONEMOS UTILIZAR  LA  ATENCIÓN PRIMARIA  A  LA SALUD Y  LOS DETERMINANTES SOCIALES DE LA SALUD.</a:t>
            </a:r>
          </a:p>
          <a:p>
            <a:pPr lvl="0"/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MX" sz="1200" dirty="0" smtClean="0">
                <a:latin typeface="Arial" pitchFamily="34" charset="0"/>
                <a:cs typeface="Arial" pitchFamily="34" charset="0"/>
              </a:rPr>
              <a:t>DEBEMOS HACER ÉNFASIS EN LOS CONTEXTOS, LOS VALORES, LA ÉTICA, EL HUMANISMO Y EN LA PERSPECTIVA DE QUE NO SOLO ES FUNDAMENTAL LA ADQUISICIÓN DE CONOCIMIENTOS, SINO TAMBIÉN EL DESARROLLO 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DE VALORES, 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HABILIDADES Y ACTITUDES.</a:t>
            </a:r>
            <a:endParaRPr lang="es-MX" dirty="0"/>
          </a:p>
        </p:txBody>
      </p:sp>
      <p:pic>
        <p:nvPicPr>
          <p:cNvPr id="5" name="Picture 2" descr="http://2.bp.blogspot.com/_D-XJIKNliMc/SwrPiNEpLcI/AAAAAAAAAAo/S1dDER1zGz0/S220/formacionprofesionales_postgrado-cultura-de-paz-universidad-barcelo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132856"/>
            <a:ext cx="3600399" cy="3600401"/>
          </a:xfrm>
          <a:prstGeom prst="rect">
            <a:avLst/>
          </a:prstGeom>
          <a:noFill/>
        </p:spPr>
      </p:pic>
      <p:pic>
        <p:nvPicPr>
          <p:cNvPr id="6" name="5 Imagen" descr="C:\Users\francisco.felix\INSP\Docs\OPS\banner.png"/>
          <p:cNvPicPr/>
          <p:nvPr/>
        </p:nvPicPr>
        <p:blipFill>
          <a:blip r:embed="rId3" cstate="print"/>
          <a:srcRect r="21650"/>
          <a:stretch>
            <a:fillRect/>
          </a:stretch>
        </p:blipFill>
        <p:spPr bwMode="auto">
          <a:xfrm>
            <a:off x="0" y="0"/>
            <a:ext cx="9144000" cy="99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1290</Words>
  <Application>Microsoft Macintosh PowerPoint</Application>
  <PresentationFormat>On-screen Show (4:3)</PresentationFormat>
  <Paragraphs>293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Tema de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jesconejero</dc:creator>
  <cp:lastModifiedBy>Charles Godue</cp:lastModifiedBy>
  <cp:revision>186</cp:revision>
  <dcterms:created xsi:type="dcterms:W3CDTF">2011-02-09T11:48:37Z</dcterms:created>
  <dcterms:modified xsi:type="dcterms:W3CDTF">2011-02-09T12:20:52Z</dcterms:modified>
</cp:coreProperties>
</file>