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7" r:id="rId3"/>
    <p:sldId id="259" r:id="rId4"/>
    <p:sldId id="261" r:id="rId5"/>
    <p:sldId id="260" r:id="rId6"/>
    <p:sldId id="264" r:id="rId7"/>
    <p:sldId id="279" r:id="rId8"/>
    <p:sldId id="263" r:id="rId9"/>
    <p:sldId id="265" r:id="rId10"/>
    <p:sldId id="267" r:id="rId11"/>
    <p:sldId id="268" r:id="rId12"/>
    <p:sldId id="270" r:id="rId13"/>
    <p:sldId id="271" r:id="rId14"/>
    <p:sldId id="272" r:id="rId15"/>
    <p:sldId id="280" r:id="rId16"/>
    <p:sldId id="273" r:id="rId17"/>
    <p:sldId id="274" r:id="rId18"/>
    <p:sldId id="275" r:id="rId19"/>
    <p:sldId id="277" r:id="rId20"/>
    <p:sldId id="276" r:id="rId21"/>
    <p:sldId id="278"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57" d="100"/>
          <a:sy n="57" d="100"/>
        </p:scale>
        <p:origin x="-1440"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0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FC42D-69AD-497F-AEAF-AACBD60BEB2E}" type="datetimeFigureOut">
              <a:rPr lang="en-US" smtClean="0"/>
              <a:pPr/>
              <a:t>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8D370-9EA0-4397-A852-5355E117BF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a:t>
            </a:r>
            <a:r>
              <a:rPr lang="es-ES" sz="1200" b="1" kern="1200" dirty="0" smtClean="0">
                <a:solidFill>
                  <a:schemeClr val="tx1"/>
                </a:solidFill>
                <a:latin typeface="+mn-lt"/>
                <a:ea typeface="+mn-ea"/>
                <a:cs typeface="+mn-cs"/>
              </a:rPr>
              <a:t>editor Plan </a:t>
            </a:r>
            <a:r>
              <a:rPr lang="es-ES" sz="1200" kern="1200" dirty="0" smtClean="0">
                <a:solidFill>
                  <a:schemeClr val="tx1"/>
                </a:solidFill>
                <a:latin typeface="+mn-lt"/>
                <a:ea typeface="+mn-ea"/>
                <a:cs typeface="+mn-cs"/>
              </a:rPr>
              <a:t>consiste de cuatro elementos: </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1.</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La barra de herramientas</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2. La lista de archivos cargados</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3. El esquema del Plan</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4. El panel de propiedades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dirty="0" smtClean="0"/>
              <a:t>Organizar la sesión con</a:t>
            </a:r>
            <a:r>
              <a:rPr lang="es-PA" baseline="0" dirty="0" smtClean="0"/>
              <a:t> un esquema de temas y subtemas…</a:t>
            </a:r>
          </a:p>
          <a:p>
            <a:r>
              <a:rPr lang="es-PA" baseline="0" dirty="0" smtClean="0"/>
              <a:t>Cargar Archivos</a:t>
            </a:r>
          </a:p>
          <a:p>
            <a:r>
              <a:rPr lang="es-PA" baseline="0" dirty="0" smtClean="0"/>
              <a:t>Agregar notas</a:t>
            </a:r>
          </a:p>
          <a:p>
            <a:r>
              <a:rPr lang="es-PA" baseline="0" dirty="0" smtClean="0"/>
              <a:t>Crear acciones de forma secuencial</a:t>
            </a:r>
          </a:p>
          <a:p>
            <a:r>
              <a:rPr lang="es-PA" baseline="0" dirty="0" smtClean="0"/>
              <a:t>Todas las acciones disponibles en una sesión de elluminate </a:t>
            </a:r>
            <a:r>
              <a:rPr lang="es-PA" baseline="0" dirty="0" err="1" smtClean="0"/>
              <a:t>live</a:t>
            </a:r>
            <a:r>
              <a:rPr lang="es-PA" baseline="0" dirty="0" smtClean="0"/>
              <a:t> están disponibles para ser agregadas….</a:t>
            </a:r>
          </a:p>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bg1"/>
                </a:solidFill>
                <a:latin typeface="+mn-lt"/>
                <a:ea typeface="+mn-ea"/>
                <a:cs typeface="+mn-cs"/>
              </a:rPr>
              <a:t>pueden ser reproducidos desde un </a:t>
            </a:r>
            <a:r>
              <a:rPr lang="es-ES" sz="1200" dirty="0" err="1" smtClean="0">
                <a:solidFill>
                  <a:schemeClr val="bg1"/>
                </a:solidFill>
                <a:latin typeface="+mn-lt"/>
                <a:ea typeface="+mn-ea"/>
                <a:cs typeface="+mn-cs"/>
              </a:rPr>
              <a:t>iPod</a:t>
            </a:r>
            <a:r>
              <a:rPr lang="es-ES" sz="1200" dirty="0" smtClean="0">
                <a:solidFill>
                  <a:schemeClr val="bg1"/>
                </a:solidFill>
                <a:latin typeface="+mn-lt"/>
                <a:ea typeface="+mn-ea"/>
                <a:cs typeface="+mn-cs"/>
              </a:rPr>
              <a:t>, reproductor MP3 o una computadora personal y no requieren conexión a internet. </a:t>
            </a:r>
            <a:endParaRPr lang="en-US" sz="1200" dirty="0" smtClean="0">
              <a:solidFill>
                <a:schemeClr val="bg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Esta es una herramienta bastante sencilla que sólo requiere colocar el </a:t>
            </a:r>
            <a:r>
              <a:rPr lang="es-ES" sz="1200" kern="1200" dirty="0" err="1" smtClean="0">
                <a:solidFill>
                  <a:schemeClr val="tx1"/>
                </a:solidFill>
                <a:latin typeface="+mn-lt"/>
                <a:ea typeface="+mn-ea"/>
                <a:cs typeface="+mn-cs"/>
              </a:rPr>
              <a:t>url</a:t>
            </a:r>
            <a:r>
              <a:rPr lang="es-ES" sz="1200" kern="1200" dirty="0" smtClean="0">
                <a:solidFill>
                  <a:schemeClr val="tx1"/>
                </a:solidFill>
                <a:latin typeface="+mn-lt"/>
                <a:ea typeface="+mn-ea"/>
                <a:cs typeface="+mn-cs"/>
              </a:rPr>
              <a:t> de la grabación </a:t>
            </a:r>
            <a:r>
              <a:rPr lang="es-ES" sz="1200" kern="1200" dirty="0" err="1" smtClean="0">
                <a:solidFill>
                  <a:schemeClr val="tx1"/>
                </a:solidFill>
                <a:latin typeface="+mn-lt"/>
                <a:ea typeface="+mn-ea"/>
                <a:cs typeface="+mn-cs"/>
              </a:rPr>
              <a:t>elluminate</a:t>
            </a:r>
            <a:r>
              <a:rPr lang="es-ES" sz="1200" kern="1200" dirty="0" smtClean="0">
                <a:solidFill>
                  <a:schemeClr val="tx1"/>
                </a:solidFill>
                <a:latin typeface="+mn-lt"/>
                <a:ea typeface="+mn-ea"/>
                <a:cs typeface="+mn-cs"/>
              </a:rPr>
              <a:t> y detallar qué tipo de salida se desea obtener.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b="1" kern="1200" dirty="0" smtClean="0">
                <a:solidFill>
                  <a:schemeClr val="tx1"/>
                </a:solidFill>
                <a:latin typeface="+mn-lt"/>
                <a:ea typeface="+mn-ea"/>
                <a:cs typeface="+mn-cs"/>
              </a:rPr>
              <a:t>Las posibles opciones en cuanto a salidas </a:t>
            </a:r>
            <a:r>
              <a:rPr lang="es-ES" sz="1200" kern="1200" dirty="0" smtClean="0">
                <a:solidFill>
                  <a:schemeClr val="tx1"/>
                </a:solidFill>
                <a:latin typeface="+mn-lt"/>
                <a:ea typeface="+mn-ea"/>
                <a:cs typeface="+mn-cs"/>
              </a:rPr>
              <a:t>son las siguientes: archivos multimedia, archivos de audio, grabación de la sesión, transcripciones del chat y transcripciones de texto. Para los archivos multimedia las siguientes opciones están disponibles: H.264, </a:t>
            </a:r>
            <a:r>
              <a:rPr lang="es-ES" sz="1200" kern="1200" dirty="0" err="1" smtClean="0">
                <a:solidFill>
                  <a:schemeClr val="tx1"/>
                </a:solidFill>
                <a:latin typeface="+mn-lt"/>
                <a:ea typeface="+mn-ea"/>
                <a:cs typeface="+mn-cs"/>
              </a:rPr>
              <a:t>avi</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flv</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mov</a:t>
            </a:r>
            <a:r>
              <a:rPr lang="es-ES" sz="1200" kern="1200" dirty="0" smtClean="0">
                <a:solidFill>
                  <a:schemeClr val="tx1"/>
                </a:solidFill>
                <a:latin typeface="+mn-lt"/>
                <a:ea typeface="+mn-ea"/>
                <a:cs typeface="+mn-cs"/>
              </a:rPr>
              <a:t>, mp4, </a:t>
            </a:r>
            <a:r>
              <a:rPr lang="es-ES" sz="1200" kern="1200" dirty="0" err="1" smtClean="0">
                <a:solidFill>
                  <a:schemeClr val="tx1"/>
                </a:solidFill>
                <a:latin typeface="+mn-lt"/>
                <a:ea typeface="+mn-ea"/>
                <a:cs typeface="+mn-cs"/>
              </a:rPr>
              <a:t>wmv</a:t>
            </a:r>
            <a:r>
              <a:rPr lang="es-ES" sz="1200" kern="1200" dirty="0" smtClean="0">
                <a:solidFill>
                  <a:schemeClr val="tx1"/>
                </a:solidFill>
                <a:latin typeface="+mn-lt"/>
                <a:ea typeface="+mn-ea"/>
                <a:cs typeface="+mn-cs"/>
              </a:rPr>
              <a:t> y </a:t>
            </a:r>
            <a:r>
              <a:rPr lang="es-ES" sz="1200" kern="1200" dirty="0" err="1" smtClean="0">
                <a:solidFill>
                  <a:schemeClr val="tx1"/>
                </a:solidFill>
                <a:latin typeface="+mn-lt"/>
                <a:ea typeface="+mn-ea"/>
                <a:cs typeface="+mn-cs"/>
              </a:rPr>
              <a:t>mrf</a:t>
            </a:r>
            <a:r>
              <a:rPr lang="es-ES" sz="1200" kern="1200" dirty="0" smtClean="0">
                <a:solidFill>
                  <a:schemeClr val="tx1"/>
                </a:solidFill>
                <a:latin typeface="+mn-lt"/>
                <a:ea typeface="+mn-ea"/>
                <a:cs typeface="+mn-cs"/>
              </a:rPr>
              <a:t>. Una vez se colocan los ganchos respectivos de acuerdo a las preferencias, se hace clic sobre el botón “</a:t>
            </a:r>
            <a:r>
              <a:rPr lang="es-ES" sz="1200" kern="1200" dirty="0" err="1" smtClean="0">
                <a:solidFill>
                  <a:schemeClr val="tx1"/>
                </a:solidFill>
                <a:latin typeface="+mn-lt"/>
                <a:ea typeface="+mn-ea"/>
                <a:cs typeface="+mn-cs"/>
              </a:rPr>
              <a:t>Convert</a:t>
            </a:r>
            <a:r>
              <a:rPr lang="es-ES" sz="1200" kern="1200" dirty="0" smtClean="0">
                <a:solidFill>
                  <a:schemeClr val="tx1"/>
                </a:solidFill>
                <a:latin typeface="+mn-lt"/>
                <a:ea typeface="+mn-ea"/>
                <a:cs typeface="+mn-cs"/>
              </a:rPr>
              <a:t>” y sólo es cosa de esperar unos minutos para que Elluminate </a:t>
            </a:r>
            <a:r>
              <a:rPr lang="es-ES" sz="1200" kern="1200" dirty="0" err="1" smtClean="0">
                <a:solidFill>
                  <a:schemeClr val="tx1"/>
                </a:solidFill>
                <a:latin typeface="+mn-lt"/>
                <a:ea typeface="+mn-ea"/>
                <a:cs typeface="+mn-cs"/>
              </a:rPr>
              <a:t>Publish</a:t>
            </a:r>
            <a:r>
              <a:rPr lang="es-ES" sz="1200" kern="1200" dirty="0" smtClean="0">
                <a:solidFill>
                  <a:schemeClr val="tx1"/>
                </a:solidFill>
                <a:latin typeface="+mn-lt"/>
                <a:ea typeface="+mn-ea"/>
                <a:cs typeface="+mn-cs"/>
              </a:rPr>
              <a:t> genere los archivos.</a:t>
            </a:r>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dirty="0" smtClean="0"/>
              <a:t>Elluminate Live es una herramienta</a:t>
            </a:r>
            <a:r>
              <a:rPr lang="es-PA" baseline="0" dirty="0" smtClean="0"/>
              <a:t> que se tiene </a:t>
            </a:r>
            <a:r>
              <a:rPr lang="es-PA" baseline="0" dirty="0" err="1" smtClean="0"/>
              <a:t>incorpodara</a:t>
            </a:r>
            <a:r>
              <a:rPr lang="es-PA" baseline="0" dirty="0" smtClean="0"/>
              <a:t> dentro del aula virtual del CVSP .</a:t>
            </a:r>
            <a:endParaRPr lang="es-P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PA" dirty="0" smtClean="0"/>
              <a:t>Elluminate</a:t>
            </a:r>
            <a:r>
              <a:rPr lang="es-PA" baseline="0" dirty="0" smtClean="0"/>
              <a:t> Live es utilizado actualmente en los curso del aula virtual SP.  </a:t>
            </a:r>
          </a:p>
          <a:p>
            <a:pPr marL="0" marR="0" indent="0" algn="l" defTabSz="914400" rtl="0" eaLnBrk="1" fontAlgn="auto" latinLnBrk="0" hangingPunct="1">
              <a:lnSpc>
                <a:spcPct val="100000"/>
              </a:lnSpc>
              <a:spcBef>
                <a:spcPts val="0"/>
              </a:spcBef>
              <a:spcAft>
                <a:spcPts val="0"/>
              </a:spcAft>
              <a:buClrTx/>
              <a:buSzTx/>
              <a:buFontTx/>
              <a:buNone/>
              <a:tabLst/>
              <a:defRPr/>
            </a:pPr>
            <a:r>
              <a:rPr lang="es-PA" baseline="0" dirty="0" smtClean="0"/>
              <a:t>Se tiene previsto utilizar elluminate plan y </a:t>
            </a:r>
            <a:r>
              <a:rPr lang="es-PA" baseline="0" dirty="0" err="1" smtClean="0"/>
              <a:t>publish</a:t>
            </a:r>
            <a:r>
              <a:rPr lang="es-PA" baseline="0" dirty="0" smtClean="0"/>
              <a:t> para este año.</a:t>
            </a:r>
          </a:p>
          <a:p>
            <a:endParaRPr lang="es-PA" baseline="0" dirty="0" smtClean="0"/>
          </a:p>
          <a:p>
            <a:r>
              <a:rPr lang="es-PA" baseline="0" dirty="0" smtClean="0"/>
              <a:t>La OPS cuenta con un # de licencias de Plan y Publish para ser distribuidas a los profesores y personas </a:t>
            </a:r>
            <a:r>
              <a:rPr lang="es-PA" baseline="0" dirty="0" err="1" smtClean="0"/>
              <a:t>ke</a:t>
            </a:r>
            <a:r>
              <a:rPr lang="es-PA" baseline="0" dirty="0" smtClean="0"/>
              <a:t> vayan a trabajar con esta herramienta en cada uno de los nodos. </a:t>
            </a:r>
          </a:p>
          <a:p>
            <a:r>
              <a:rPr lang="es-PA" baseline="0" dirty="0" smtClean="0"/>
              <a:t>La versión de prueba es gratuita por un periodo de 30 días. El enlace puede ser encontrado en la </a:t>
            </a:r>
            <a:r>
              <a:rPr lang="es-PA" baseline="0" dirty="0" err="1" smtClean="0"/>
              <a:t>pag</a:t>
            </a:r>
            <a:r>
              <a:rPr lang="es-PA" baseline="0" dirty="0" smtClean="0"/>
              <a:t> del campus….</a:t>
            </a:r>
          </a:p>
          <a:p>
            <a:endParaRPr lang="es-PA" baseline="0" dirty="0" smtClean="0"/>
          </a:p>
          <a:p>
            <a:endParaRPr lang="es-PA" baseline="0" dirty="0" smtClean="0"/>
          </a:p>
          <a:p>
            <a:endParaRPr lang="es-PA" baseline="0" dirty="0" smtClean="0"/>
          </a:p>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dirty="0" smtClean="0"/>
              <a:t>Al acceder</a:t>
            </a:r>
            <a:r>
              <a:rPr lang="es-PA" baseline="0" dirty="0" smtClean="0"/>
              <a:t> la </a:t>
            </a:r>
            <a:r>
              <a:rPr lang="es-PA" baseline="0" dirty="0" err="1" smtClean="0"/>
              <a:t>pág</a:t>
            </a:r>
            <a:r>
              <a:rPr lang="es-PA" baseline="0" dirty="0" smtClean="0"/>
              <a:t> del CVSP,  del lado derecho, van a ver un bloque que se denomina: Cómo crear recursos educativos?</a:t>
            </a:r>
          </a:p>
          <a:p>
            <a:r>
              <a:rPr lang="es-PA" baseline="0" dirty="0" smtClean="0"/>
              <a:t>En este bloque, hagan </a:t>
            </a:r>
            <a:r>
              <a:rPr lang="es-PA" baseline="0" dirty="0" err="1" smtClean="0"/>
              <a:t>click</a:t>
            </a:r>
            <a:r>
              <a:rPr lang="es-PA" baseline="0" dirty="0" smtClean="0"/>
              <a:t> sobre el enlace de herramientas…</a:t>
            </a:r>
          </a:p>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dirty="0" smtClean="0"/>
              <a:t>En la </a:t>
            </a:r>
            <a:r>
              <a:rPr lang="es-PA" dirty="0" err="1" smtClean="0"/>
              <a:t>pág</a:t>
            </a:r>
            <a:r>
              <a:rPr lang="es-PA" dirty="0" smtClean="0"/>
              <a:t> de herramientas</a:t>
            </a:r>
            <a:r>
              <a:rPr lang="es-PA" baseline="0" dirty="0" smtClean="0"/>
              <a:t> verán los accesos para las </a:t>
            </a:r>
            <a:r>
              <a:rPr lang="es-PA" baseline="0" dirty="0" err="1" smtClean="0"/>
              <a:t>págs</a:t>
            </a:r>
            <a:r>
              <a:rPr lang="es-PA" baseline="0" dirty="0" smtClean="0"/>
              <a:t> de Elluminate Live, Plan y Publish….</a:t>
            </a:r>
          </a:p>
          <a:p>
            <a:r>
              <a:rPr lang="es-PA" dirty="0" smtClean="0"/>
              <a:t>En estas páginas tienen</a:t>
            </a:r>
            <a:r>
              <a:rPr lang="es-PA" baseline="0" dirty="0" smtClean="0"/>
              <a:t> acceso a guías de usuario, acceso al sitio del portal de elluminate, enlace para descarga programa de prueba de Elluminate Plan y Publish…</a:t>
            </a:r>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baseline="0" dirty="0" smtClean="0"/>
              <a:t>Información general de la herramienta</a:t>
            </a:r>
          </a:p>
          <a:p>
            <a:r>
              <a:rPr lang="es-PA" dirty="0" smtClean="0"/>
              <a:t>Guías</a:t>
            </a:r>
            <a:r>
              <a:rPr lang="es-PA" baseline="0" dirty="0" smtClean="0"/>
              <a:t> para de uso para tutores y alumnos…</a:t>
            </a:r>
          </a:p>
          <a:p>
            <a:r>
              <a:rPr lang="es-PA" baseline="0" dirty="0" smtClean="0"/>
              <a:t>Acceso a la página de elluminate </a:t>
            </a:r>
            <a:endParaRPr lang="es-PA" dirty="0" smtClean="0"/>
          </a:p>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dirty="0" smtClean="0"/>
              <a:t>Información General de la herramienta</a:t>
            </a:r>
          </a:p>
          <a:p>
            <a:r>
              <a:rPr lang="es-PA" b="1" dirty="0" smtClean="0"/>
              <a:t>Pasos </a:t>
            </a:r>
            <a:r>
              <a:rPr lang="es-PA" dirty="0" smtClean="0"/>
              <a:t>básicos para la creación</a:t>
            </a:r>
            <a:r>
              <a:rPr lang="es-PA" baseline="0" dirty="0" smtClean="0"/>
              <a:t> de una sesión elluminate </a:t>
            </a:r>
            <a:endParaRPr lang="es-P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PA" b="1" dirty="0" smtClean="0"/>
              <a:t>Enlace</a:t>
            </a:r>
            <a:r>
              <a:rPr lang="es-PA" b="1" baseline="0" dirty="0" smtClean="0"/>
              <a:t> para descarga de la versión de prueba </a:t>
            </a:r>
            <a:r>
              <a:rPr lang="es-PA" baseline="0" dirty="0" smtClean="0"/>
              <a:t>de elluminate plan</a:t>
            </a:r>
            <a:endParaRPr lang="es-PA" dirty="0" smtClean="0"/>
          </a:p>
          <a:p>
            <a:r>
              <a:rPr lang="es-PA" dirty="0" smtClean="0"/>
              <a:t>Acceso a la </a:t>
            </a:r>
            <a:r>
              <a:rPr lang="es-PA" dirty="0" err="1" smtClean="0"/>
              <a:t>pág</a:t>
            </a:r>
            <a:r>
              <a:rPr lang="es-PA" dirty="0" smtClean="0"/>
              <a:t> de elluminate </a:t>
            </a:r>
            <a:r>
              <a:rPr lang="es-PA" dirty="0" err="1" smtClean="0"/>
              <a:t>publish</a:t>
            </a:r>
            <a:r>
              <a:rPr lang="es-PA" dirty="0" smtClean="0"/>
              <a:t> de elluminate</a:t>
            </a:r>
          </a:p>
          <a:p>
            <a:r>
              <a:rPr lang="es-PA" dirty="0" smtClean="0"/>
              <a:t>Guía de  usuario</a:t>
            </a:r>
            <a:endParaRPr lang="en-US" dirty="0" smtClean="0"/>
          </a:p>
          <a:p>
            <a:endParaRPr lang="es-PA" dirty="0" smtClean="0"/>
          </a:p>
        </p:txBody>
      </p:sp>
      <p:sp>
        <p:nvSpPr>
          <p:cNvPr id="4" name="Slide Number Placeholder 3"/>
          <p:cNvSpPr>
            <a:spLocks noGrp="1"/>
          </p:cNvSpPr>
          <p:nvPr>
            <p:ph type="sldNum" sz="quarter" idx="10"/>
          </p:nvPr>
        </p:nvSpPr>
        <p:spPr/>
        <p:txBody>
          <a:bodyPr/>
          <a:lstStyle/>
          <a:p>
            <a:fld id="{5208D370-9EA0-4397-A852-5355E117BFB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dirty="0" smtClean="0"/>
              <a:t>En el día de hoy, voy a hablar sobre tres herramientas de elluminate:</a:t>
            </a:r>
          </a:p>
          <a:p>
            <a:r>
              <a:rPr lang="es-PA" dirty="0" smtClean="0"/>
              <a:t>Elluminate Live</a:t>
            </a:r>
            <a:r>
              <a:rPr lang="en-US" dirty="0" smtClean="0"/>
              <a:t>,</a:t>
            </a:r>
            <a:r>
              <a:rPr lang="en-US" baseline="0" dirty="0" smtClean="0"/>
              <a:t> </a:t>
            </a:r>
            <a:r>
              <a:rPr lang="en-US" baseline="0" dirty="0" err="1" smtClean="0"/>
              <a:t>Elluminate</a:t>
            </a:r>
            <a:r>
              <a:rPr lang="en-US" baseline="0" dirty="0" smtClean="0"/>
              <a:t> Plan y </a:t>
            </a:r>
            <a:r>
              <a:rPr lang="en-US" baseline="0" dirty="0" err="1" smtClean="0"/>
              <a:t>Elluminate</a:t>
            </a:r>
            <a:r>
              <a:rPr lang="en-US" baseline="0" dirty="0" smtClean="0"/>
              <a:t> Publish, </a:t>
            </a:r>
            <a:r>
              <a:rPr lang="en-US" baseline="0" dirty="0" err="1" smtClean="0"/>
              <a:t>las</a:t>
            </a:r>
            <a:r>
              <a:rPr lang="en-US" baseline="0" dirty="0" smtClean="0"/>
              <a:t> </a:t>
            </a:r>
            <a:r>
              <a:rPr lang="en-US" baseline="0" dirty="0" err="1" smtClean="0"/>
              <a:t>cuales</a:t>
            </a:r>
            <a:r>
              <a:rPr lang="en-US" baseline="0" dirty="0" smtClean="0"/>
              <a:t> son </a:t>
            </a:r>
            <a:r>
              <a:rPr lang="en-US" baseline="0" dirty="0" err="1" smtClean="0"/>
              <a:t>complementarias</a:t>
            </a:r>
            <a:r>
              <a:rPr lang="en-US" baseline="0" dirty="0" smtClean="0"/>
              <a:t> entre </a:t>
            </a:r>
            <a:r>
              <a:rPr lang="en-US" baseline="0" dirty="0" err="1" smtClean="0"/>
              <a:t>si</a:t>
            </a:r>
            <a:r>
              <a:rPr lang="en-US" baseline="0" dirty="0" smtClean="0"/>
              <a:t>.</a:t>
            </a:r>
          </a:p>
          <a:p>
            <a:r>
              <a:rPr lang="es-PA" baseline="0" dirty="0" smtClean="0"/>
              <a:t>Además voy a hablar sobre las perspectivas de uso de estas herramientas para este año.</a:t>
            </a:r>
            <a:endParaRPr lang="es-PA" dirty="0" smtClean="0"/>
          </a:p>
        </p:txBody>
      </p:sp>
      <p:sp>
        <p:nvSpPr>
          <p:cNvPr id="4" name="Slide Number Placeholder 3"/>
          <p:cNvSpPr>
            <a:spLocks noGrp="1"/>
          </p:cNvSpPr>
          <p:nvPr>
            <p:ph type="sldNum" sz="quarter" idx="10"/>
          </p:nvPr>
        </p:nvSpPr>
        <p:spPr/>
        <p:txBody>
          <a:bodyPr/>
          <a:lstStyle/>
          <a:p>
            <a:fld id="{5208D370-9EA0-4397-A852-5355E117BFB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dirty="0" smtClean="0"/>
              <a:t>Información General</a:t>
            </a:r>
          </a:p>
          <a:p>
            <a:r>
              <a:rPr lang="es-PA" dirty="0" smtClean="0"/>
              <a:t>Enlace</a:t>
            </a:r>
            <a:r>
              <a:rPr lang="es-PA" baseline="0" dirty="0" smtClean="0"/>
              <a:t> para descarga de la versión de prueba de elluminate </a:t>
            </a:r>
            <a:r>
              <a:rPr lang="es-PA" baseline="0" dirty="0" err="1" smtClean="0"/>
              <a:t>publish</a:t>
            </a:r>
            <a:endParaRPr lang="es-PA" dirty="0" smtClean="0"/>
          </a:p>
          <a:p>
            <a:r>
              <a:rPr lang="es-PA" dirty="0" smtClean="0"/>
              <a:t>Acceso a la </a:t>
            </a:r>
            <a:r>
              <a:rPr lang="es-PA" dirty="0" err="1" smtClean="0"/>
              <a:t>pág</a:t>
            </a:r>
            <a:r>
              <a:rPr lang="es-PA" dirty="0" smtClean="0"/>
              <a:t> de elluminate </a:t>
            </a:r>
            <a:r>
              <a:rPr lang="es-PA" dirty="0" err="1" smtClean="0"/>
              <a:t>publish</a:t>
            </a:r>
            <a:r>
              <a:rPr lang="es-PA" dirty="0" smtClean="0"/>
              <a:t> del</a:t>
            </a:r>
            <a:r>
              <a:rPr lang="es-PA" baseline="0" dirty="0" smtClean="0"/>
              <a:t> portal de elluminate</a:t>
            </a:r>
            <a:r>
              <a:rPr lang="es-PA" dirty="0" smtClean="0"/>
              <a:t> </a:t>
            </a:r>
          </a:p>
          <a:p>
            <a:r>
              <a:rPr lang="es-PA" dirty="0" smtClean="0"/>
              <a:t>Guía de  usuario</a:t>
            </a:r>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dirty="0" err="1" smtClean="0"/>
              <a:t>Info</a:t>
            </a:r>
            <a:r>
              <a:rPr lang="es-PA" dirty="0" smtClean="0"/>
              <a:t> de contacto</a:t>
            </a:r>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dirty="0" smtClean="0"/>
              <a:t>Herramienta de </a:t>
            </a:r>
            <a:r>
              <a:rPr lang="es-PA" dirty="0" err="1" smtClean="0"/>
              <a:t>comun</a:t>
            </a:r>
            <a:r>
              <a:rPr lang="es-PA" dirty="0" smtClean="0"/>
              <a:t> sincrónica</a:t>
            </a:r>
            <a:r>
              <a:rPr lang="es-PA" baseline="0" dirty="0" smtClean="0"/>
              <a:t> que </a:t>
            </a:r>
            <a:r>
              <a:rPr lang="es-PA" b="1" baseline="0" dirty="0" smtClean="0"/>
              <a:t>ofrece funcionalidades </a:t>
            </a:r>
            <a:r>
              <a:rPr lang="es-PA" baseline="0" dirty="0" smtClean="0"/>
              <a:t>de audio, texto, imágenes y video.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Permite la realización conferencias</a:t>
            </a:r>
            <a:r>
              <a:rPr lang="es-ES" sz="1200" baseline="0" dirty="0" smtClean="0"/>
              <a:t> web en tiempo real </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Elluminate es una herramienta para la educación, demostración, colaboración y conferencias por Web en tiempo real de grandes posibilidades y fácil de usar. </a:t>
            </a:r>
          </a:p>
        </p:txBody>
      </p:sp>
      <p:sp>
        <p:nvSpPr>
          <p:cNvPr id="4" name="Slide Number Placeholder 3"/>
          <p:cNvSpPr>
            <a:spLocks noGrp="1"/>
          </p:cNvSpPr>
          <p:nvPr>
            <p:ph type="sldNum" sz="quarter" idx="10"/>
          </p:nvPr>
        </p:nvSpPr>
        <p:spPr/>
        <p:txBody>
          <a:bodyPr/>
          <a:lstStyle/>
          <a:p>
            <a:fld id="{5208D370-9EA0-4397-A852-5355E117BF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sz="1200" kern="1200" baseline="0" dirty="0" smtClean="0">
                <a:solidFill>
                  <a:schemeClr val="tx1"/>
                </a:solidFill>
                <a:latin typeface="+mn-lt"/>
                <a:ea typeface="+mn-ea"/>
                <a:cs typeface="+mn-cs"/>
              </a:rPr>
              <a:t>Esto es un sala de elluminate </a:t>
            </a:r>
            <a:r>
              <a:rPr lang="es-PA" sz="1200" kern="1200" baseline="0" dirty="0" err="1" smtClean="0">
                <a:solidFill>
                  <a:schemeClr val="tx1"/>
                </a:solidFill>
                <a:latin typeface="+mn-lt"/>
                <a:ea typeface="+mn-ea"/>
                <a:cs typeface="+mn-cs"/>
              </a:rPr>
              <a:t>live</a:t>
            </a:r>
            <a:r>
              <a:rPr lang="es-PA" sz="1200" kern="1200" baseline="0" dirty="0" smtClean="0">
                <a:solidFill>
                  <a:schemeClr val="tx1"/>
                </a:solidFill>
                <a:latin typeface="+mn-lt"/>
                <a:ea typeface="+mn-ea"/>
                <a:cs typeface="+mn-cs"/>
              </a:rPr>
              <a:t>, como ven, hay 4 espacios principales:</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Elluminate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consiste</a:t>
            </a:r>
            <a:r>
              <a:rPr lang="en-US" sz="1200" kern="1200" baseline="0" dirty="0" smtClean="0">
                <a:solidFill>
                  <a:schemeClr val="tx1"/>
                </a:solidFill>
                <a:latin typeface="+mn-lt"/>
                <a:ea typeface="+mn-ea"/>
                <a:cs typeface="+mn-cs"/>
              </a:rPr>
              <a:t> de 4 </a:t>
            </a:r>
            <a:r>
              <a:rPr lang="en-US" sz="1200" kern="1200" baseline="0" dirty="0" err="1" smtClean="0">
                <a:solidFill>
                  <a:schemeClr val="tx1"/>
                </a:solidFill>
                <a:latin typeface="+mn-lt"/>
                <a:ea typeface="+mn-ea"/>
                <a:cs typeface="+mn-cs"/>
              </a:rPr>
              <a:t>espacios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primordialmente</a:t>
            </a:r>
            <a:r>
              <a:rPr lang="en-US" sz="1200" kern="1200" baseline="0" dirty="0" smtClean="0">
                <a:solidFill>
                  <a:schemeClr val="tx1"/>
                </a:solidFill>
                <a:latin typeface="+mn-lt"/>
                <a:ea typeface="+mn-ea"/>
                <a:cs typeface="+mn-cs"/>
              </a:rPr>
              <a:t>:</a:t>
            </a:r>
          </a:p>
          <a:p>
            <a:pPr marL="228600" indent="-228600">
              <a:buAutoNum type="arabicPeriod"/>
            </a:pPr>
            <a:r>
              <a:rPr lang="es-ES" sz="1200" b="1" kern="1200" baseline="0" dirty="0" smtClean="0">
                <a:solidFill>
                  <a:schemeClr val="tx1"/>
                </a:solidFill>
                <a:latin typeface="+mn-lt"/>
                <a:ea typeface="+mn-ea"/>
                <a:cs typeface="+mn-cs"/>
              </a:rPr>
              <a:t>Información de los participantes</a:t>
            </a:r>
          </a:p>
          <a:p>
            <a:pPr marL="228600" indent="-228600">
              <a:buAutoNum type="arabicPeriod"/>
            </a:pPr>
            <a:r>
              <a:rPr lang="en-US" sz="1200" b="1" kern="1200" baseline="0" dirty="0" err="1" smtClean="0">
                <a:solidFill>
                  <a:schemeClr val="tx1"/>
                </a:solidFill>
                <a:latin typeface="+mn-lt"/>
                <a:ea typeface="+mn-ea"/>
                <a:cs typeface="+mn-cs"/>
              </a:rPr>
              <a:t>Mensajes</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escritos</a:t>
            </a:r>
            <a:endParaRPr lang="en-US" sz="1200" b="1" kern="1200" baseline="0" dirty="0" smtClean="0">
              <a:solidFill>
                <a:schemeClr val="tx1"/>
              </a:solidFill>
              <a:latin typeface="+mn-lt"/>
              <a:ea typeface="+mn-ea"/>
              <a:cs typeface="+mn-cs"/>
            </a:endParaRPr>
          </a:p>
          <a:p>
            <a:pPr marL="228600" indent="-228600">
              <a:buAutoNum type="arabicPeriod"/>
            </a:pPr>
            <a:r>
              <a:rPr lang="en-US" sz="1200" b="1" kern="1200" baseline="0" dirty="0" smtClean="0">
                <a:solidFill>
                  <a:schemeClr val="tx1"/>
                </a:solidFill>
                <a:latin typeface="+mn-lt"/>
                <a:ea typeface="+mn-ea"/>
                <a:cs typeface="+mn-cs"/>
              </a:rPr>
              <a:t>Audio</a:t>
            </a:r>
          </a:p>
          <a:p>
            <a:pPr marL="228600" indent="-228600">
              <a:buAutoNum type="arabicPeriod"/>
            </a:pPr>
            <a:r>
              <a:rPr lang="en-US" sz="1200" b="1" kern="1200" baseline="0" dirty="0" err="1" smtClean="0">
                <a:solidFill>
                  <a:schemeClr val="tx1"/>
                </a:solidFill>
                <a:latin typeface="+mn-lt"/>
                <a:ea typeface="+mn-ea"/>
                <a:cs typeface="+mn-cs"/>
              </a:rPr>
              <a:t>Tablero</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Pizarra</a:t>
            </a:r>
            <a:r>
              <a:rPr lang="en-US" sz="1200" b="1" kern="1200" baseline="0" dirty="0" smtClean="0">
                <a:solidFill>
                  <a:schemeClr val="tx1"/>
                </a:solidFill>
                <a:latin typeface="+mn-lt"/>
                <a:ea typeface="+mn-ea"/>
                <a:cs typeface="+mn-cs"/>
              </a:rPr>
              <a:t>):</a:t>
            </a:r>
          </a:p>
          <a:p>
            <a:pPr marL="228600" indent="-228600">
              <a:buNone/>
            </a:pPr>
            <a:endParaRPr lang="es-PA" sz="1200" b="1" kern="1200" baseline="0" dirty="0" smtClean="0">
              <a:solidFill>
                <a:schemeClr val="tx1"/>
              </a:solidFill>
              <a:latin typeface="+mn-lt"/>
              <a:ea typeface="+mn-ea"/>
              <a:cs typeface="+mn-cs"/>
            </a:endParaRPr>
          </a:p>
          <a:p>
            <a:pPr marL="228600" indent="-228600">
              <a:buNone/>
            </a:pPr>
            <a:endParaRPr lang="es-PA" sz="1200" b="1" kern="1200" baseline="0" dirty="0" smtClean="0">
              <a:solidFill>
                <a:schemeClr val="tx1"/>
              </a:solidFill>
              <a:latin typeface="+mn-lt"/>
              <a:ea typeface="+mn-ea"/>
              <a:cs typeface="+mn-cs"/>
            </a:endParaRPr>
          </a:p>
          <a:p>
            <a:pPr marL="228600" indent="-228600">
              <a:buNone/>
            </a:pPr>
            <a:endParaRPr lang="en-US" sz="1200" b="1" kern="1200" baseline="0" dirty="0" smtClean="0">
              <a:solidFill>
                <a:schemeClr val="tx1"/>
              </a:solidFill>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Aprobación,</a:t>
            </a:r>
            <a:r>
              <a:rPr lang="es-ES" sz="1200" kern="1200" baseline="0" dirty="0" smtClean="0">
                <a:solidFill>
                  <a:schemeClr val="tx1"/>
                </a:solidFill>
                <a:latin typeface="+mn-lt"/>
                <a:ea typeface="+mn-ea"/>
                <a:cs typeface="+mn-cs"/>
              </a:rPr>
              <a:t> Desacuerdo, Aplauso, Desaprobación</a:t>
            </a:r>
          </a:p>
          <a:p>
            <a:pPr marL="228600" indent="-228600">
              <a:buNone/>
            </a:pPr>
            <a:endParaRPr lang="es-ES" sz="1200" b="0" kern="1200" baseline="0" dirty="0" smtClean="0">
              <a:solidFill>
                <a:schemeClr val="tx1"/>
              </a:solidFill>
              <a:latin typeface="+mn-lt"/>
              <a:ea typeface="+mn-ea"/>
              <a:cs typeface="+mn-cs"/>
            </a:endParaRPr>
          </a:p>
          <a:p>
            <a:pPr marL="228600" indent="-228600">
              <a:buNone/>
            </a:pPr>
            <a:r>
              <a:rPr lang="es-ES" sz="1200" b="1" kern="1200" baseline="0" dirty="0" smtClean="0">
                <a:solidFill>
                  <a:schemeClr val="tx1"/>
                </a:solidFill>
                <a:latin typeface="+mn-lt"/>
                <a:ea typeface="+mn-ea"/>
                <a:cs typeface="+mn-cs"/>
              </a:rPr>
              <a:t>Seleccionar Objetos</a:t>
            </a:r>
          </a:p>
          <a:p>
            <a:pPr marL="228600" indent="-228600">
              <a:buNone/>
            </a:pPr>
            <a:r>
              <a:rPr lang="es-ES" sz="1200" b="1" kern="1200" baseline="0" dirty="0" smtClean="0">
                <a:solidFill>
                  <a:schemeClr val="tx1"/>
                </a:solidFill>
                <a:latin typeface="+mn-lt"/>
                <a:ea typeface="+mn-ea"/>
                <a:cs typeface="+mn-cs"/>
              </a:rPr>
              <a:t>Pluma</a:t>
            </a:r>
          </a:p>
          <a:p>
            <a:pPr marL="228600" indent="-228600">
              <a:buNone/>
            </a:pPr>
            <a:r>
              <a:rPr lang="es-ES" sz="1200" b="1" kern="1200" baseline="0" dirty="0" smtClean="0">
                <a:solidFill>
                  <a:schemeClr val="tx1"/>
                </a:solidFill>
                <a:latin typeface="+mn-lt"/>
                <a:ea typeface="+mn-ea"/>
                <a:cs typeface="+mn-cs"/>
              </a:rPr>
              <a:t>Introducir texto </a:t>
            </a:r>
            <a:r>
              <a:rPr lang="es-ES" sz="1200" b="0" kern="1200" baseline="0" dirty="0" smtClean="0">
                <a:solidFill>
                  <a:schemeClr val="tx1"/>
                </a:solidFill>
                <a:latin typeface="+mn-lt"/>
                <a:ea typeface="+mn-ea"/>
                <a:cs typeface="+mn-cs"/>
              </a:rPr>
              <a:t>en la Pantalla</a:t>
            </a:r>
          </a:p>
          <a:p>
            <a:pPr marL="228600" indent="-228600">
              <a:buNone/>
            </a:pPr>
            <a:r>
              <a:rPr lang="es-ES" sz="1200" b="1" kern="1200" baseline="0" dirty="0" smtClean="0">
                <a:solidFill>
                  <a:schemeClr val="tx1"/>
                </a:solidFill>
                <a:latin typeface="+mn-lt"/>
                <a:ea typeface="+mn-ea"/>
                <a:cs typeface="+mn-cs"/>
              </a:rPr>
              <a:t>Dibujar</a:t>
            </a:r>
            <a:r>
              <a:rPr lang="es-ES" sz="1200" b="0" kern="1200" baseline="0" dirty="0" smtClean="0">
                <a:solidFill>
                  <a:schemeClr val="tx1"/>
                </a:solidFill>
                <a:latin typeface="+mn-lt"/>
                <a:ea typeface="+mn-ea"/>
                <a:cs typeface="+mn-cs"/>
              </a:rPr>
              <a:t> un óvalo en la pizarra</a:t>
            </a:r>
          </a:p>
          <a:p>
            <a:pPr marL="228600" indent="-228600">
              <a:buNone/>
            </a:pPr>
            <a:r>
              <a:rPr lang="es-ES" sz="1200" b="0" kern="1200" baseline="0" dirty="0" smtClean="0">
                <a:solidFill>
                  <a:schemeClr val="tx1"/>
                </a:solidFill>
                <a:latin typeface="+mn-lt"/>
                <a:ea typeface="+mn-ea"/>
                <a:cs typeface="+mn-cs"/>
              </a:rPr>
              <a:t>Dibujar un Rectángulo en la pizarra</a:t>
            </a:r>
          </a:p>
          <a:p>
            <a:pPr marL="228600" indent="-228600">
              <a:buNone/>
            </a:pPr>
            <a:r>
              <a:rPr lang="es-ES" sz="1200" b="0" kern="1200" baseline="0" dirty="0" smtClean="0">
                <a:solidFill>
                  <a:schemeClr val="tx1"/>
                </a:solidFill>
                <a:latin typeface="+mn-lt"/>
                <a:ea typeface="+mn-ea"/>
                <a:cs typeface="+mn-cs"/>
              </a:rPr>
              <a:t>Dibujar una Línea</a:t>
            </a:r>
          </a:p>
          <a:p>
            <a:pPr marL="228600" indent="-228600">
              <a:buNone/>
            </a:pPr>
            <a:r>
              <a:rPr lang="es-ES" sz="1200" b="1" kern="1200" baseline="0" dirty="0" smtClean="0">
                <a:solidFill>
                  <a:schemeClr val="tx1"/>
                </a:solidFill>
                <a:latin typeface="+mn-lt"/>
                <a:ea typeface="+mn-ea"/>
                <a:cs typeface="+mn-cs"/>
              </a:rPr>
              <a:t>Insertar una imagen en la pantalla</a:t>
            </a:r>
          </a:p>
          <a:p>
            <a:pPr marL="228600" indent="-228600">
              <a:buNone/>
            </a:pPr>
            <a:r>
              <a:rPr lang="es-ES" sz="1200" b="1" kern="1200" baseline="0" dirty="0" smtClean="0">
                <a:solidFill>
                  <a:schemeClr val="tx1"/>
                </a:solidFill>
                <a:latin typeface="+mn-lt"/>
                <a:ea typeface="+mn-ea"/>
                <a:cs typeface="+mn-cs"/>
              </a:rPr>
              <a:t>Imprimir pantalla</a:t>
            </a:r>
          </a:p>
          <a:p>
            <a:pPr marL="228600" indent="-228600">
              <a:buNone/>
            </a:pPr>
            <a:endParaRPr lang="es-ES" sz="1200" b="0" kern="1200" baseline="0" dirty="0" smtClean="0">
              <a:solidFill>
                <a:schemeClr val="tx1"/>
              </a:solidFill>
              <a:latin typeface="+mn-lt"/>
              <a:ea typeface="+mn-ea"/>
              <a:cs typeface="+mn-cs"/>
            </a:endParaRPr>
          </a:p>
          <a:p>
            <a:pPr marL="228600" indent="-228600">
              <a:buNone/>
            </a:pPr>
            <a:r>
              <a:rPr lang="es-ES" sz="1200" b="0" kern="1200" baseline="0" dirty="0" smtClean="0">
                <a:solidFill>
                  <a:schemeClr val="tx1"/>
                </a:solidFill>
                <a:latin typeface="+mn-lt"/>
                <a:ea typeface="+mn-ea"/>
                <a:cs typeface="+mn-cs"/>
              </a:rPr>
              <a:t>Borrador</a:t>
            </a:r>
          </a:p>
          <a:p>
            <a:pPr marL="228600" indent="-228600">
              <a:buNone/>
            </a:pPr>
            <a:r>
              <a:rPr lang="es-ES" sz="1200" b="0" kern="1200" baseline="0" dirty="0" smtClean="0">
                <a:solidFill>
                  <a:schemeClr val="tx1"/>
                </a:solidFill>
                <a:latin typeface="+mn-lt"/>
                <a:ea typeface="+mn-ea"/>
                <a:cs typeface="+mn-cs"/>
              </a:rPr>
              <a:t>Resaltador</a:t>
            </a:r>
          </a:p>
          <a:p>
            <a:pPr marL="228600" indent="-228600">
              <a:buNone/>
            </a:pPr>
            <a:r>
              <a:rPr lang="es-ES" sz="1200" b="0" kern="1200" baseline="0" dirty="0" smtClean="0">
                <a:solidFill>
                  <a:schemeClr val="tx1"/>
                </a:solidFill>
                <a:latin typeface="+mn-lt"/>
                <a:ea typeface="+mn-ea"/>
                <a:cs typeface="+mn-cs"/>
              </a:rPr>
              <a:t>Editar Texto en la pizarra</a:t>
            </a:r>
          </a:p>
          <a:p>
            <a:pPr marL="228600" indent="-228600">
              <a:buNone/>
            </a:pPr>
            <a:r>
              <a:rPr lang="es-ES" sz="1200" b="0" kern="1200" baseline="0" dirty="0" smtClean="0">
                <a:solidFill>
                  <a:schemeClr val="tx1"/>
                </a:solidFill>
                <a:latin typeface="+mn-lt"/>
                <a:ea typeface="+mn-ea"/>
                <a:cs typeface="+mn-cs"/>
              </a:rPr>
              <a:t>Dibujar un óvalo relleno en la pizarra</a:t>
            </a:r>
          </a:p>
          <a:p>
            <a:pPr marL="228600" indent="-228600">
              <a:buNone/>
            </a:pPr>
            <a:r>
              <a:rPr lang="es-ES" sz="1200" b="0" kern="1200" baseline="0" dirty="0" smtClean="0">
                <a:solidFill>
                  <a:schemeClr val="tx1"/>
                </a:solidFill>
                <a:latin typeface="+mn-lt"/>
                <a:ea typeface="+mn-ea"/>
                <a:cs typeface="+mn-cs"/>
              </a:rPr>
              <a:t>Dibujar un Rectángulo relleno en la pizarra</a:t>
            </a:r>
          </a:p>
          <a:p>
            <a:pPr marL="228600" indent="-228600">
              <a:buNone/>
            </a:pPr>
            <a:r>
              <a:rPr lang="es-ES" sz="1200" b="0" kern="1200" baseline="0" dirty="0" smtClean="0">
                <a:solidFill>
                  <a:schemeClr val="tx1"/>
                </a:solidFill>
                <a:latin typeface="+mn-lt"/>
                <a:ea typeface="+mn-ea"/>
                <a:cs typeface="+mn-cs"/>
              </a:rPr>
              <a:t>Puntero</a:t>
            </a:r>
          </a:p>
          <a:p>
            <a:pPr marL="228600" indent="-228600">
              <a:buNone/>
            </a:pPr>
            <a:r>
              <a:rPr lang="es-ES" sz="1200" b="0" kern="1200" baseline="0" dirty="0" smtClean="0">
                <a:solidFill>
                  <a:schemeClr val="tx1"/>
                </a:solidFill>
                <a:latin typeface="+mn-lt"/>
                <a:ea typeface="+mn-ea"/>
                <a:cs typeface="+mn-cs"/>
              </a:rPr>
              <a:t>Insertar  un clip art en la pizarra</a:t>
            </a:r>
          </a:p>
          <a:p>
            <a:pPr marL="228600" indent="-228600">
              <a:buNone/>
            </a:pPr>
            <a:endParaRPr lang="es-PA" sz="1200" b="1" kern="1200" baseline="0" dirty="0" smtClean="0">
              <a:solidFill>
                <a:schemeClr val="tx1"/>
              </a:solidFill>
              <a:latin typeface="+mn-lt"/>
              <a:ea typeface="+mn-ea"/>
              <a:cs typeface="+mn-cs"/>
            </a:endParaRPr>
          </a:p>
          <a:p>
            <a:pPr marL="228600" indent="-228600">
              <a:buNone/>
            </a:pPr>
            <a:endParaRPr lang="en-US" sz="1200" b="1" kern="1200" baseline="0" dirty="0" smtClean="0">
              <a:solidFill>
                <a:schemeClr val="tx1"/>
              </a:solidFill>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Habilitar Webcam</a:t>
            </a:r>
          </a:p>
          <a:p>
            <a:r>
              <a:rPr lang="es-ES" sz="1200" kern="1200" dirty="0" smtClean="0">
                <a:solidFill>
                  <a:schemeClr val="tx1"/>
                </a:solidFill>
                <a:latin typeface="+mn-lt"/>
                <a:ea typeface="+mn-ea"/>
                <a:cs typeface="+mn-cs"/>
              </a:rPr>
              <a:t>despliegue de sitios web </a:t>
            </a:r>
          </a:p>
          <a:p>
            <a:r>
              <a:rPr lang="es-ES" sz="1200" kern="1200" dirty="0" smtClean="0">
                <a:solidFill>
                  <a:schemeClr val="tx1"/>
                </a:solidFill>
                <a:latin typeface="+mn-lt"/>
                <a:ea typeface="+mn-ea"/>
                <a:cs typeface="+mn-cs"/>
              </a:rPr>
              <a:t>Carga de archivos multimedia</a:t>
            </a:r>
          </a:p>
          <a:p>
            <a:r>
              <a:rPr lang="es-ES" sz="1200" kern="1200" dirty="0" smtClean="0">
                <a:solidFill>
                  <a:schemeClr val="tx1"/>
                </a:solidFill>
                <a:latin typeface="+mn-lt"/>
                <a:ea typeface="+mn-ea"/>
                <a:cs typeface="+mn-cs"/>
              </a:rPr>
              <a:t>Compartir</a:t>
            </a:r>
            <a:r>
              <a:rPr lang="es-ES" sz="1200" kern="1200" baseline="0" dirty="0" smtClean="0">
                <a:solidFill>
                  <a:schemeClr val="tx1"/>
                </a:solidFill>
                <a:latin typeface="+mn-lt"/>
                <a:ea typeface="+mn-ea"/>
                <a:cs typeface="+mn-cs"/>
              </a:rPr>
              <a:t> escritorio</a:t>
            </a:r>
            <a:endParaRPr lang="es-E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08D370-9EA0-4397-A852-5355E117BF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Actualmente, el campus virtual de salud pública cuenta con aproximadamente 45 salas Elluminate distribuidas en 15 cursos activos. Cada uno de estos cursos cuenta con tres salas (una sala general, una sala de tutores y una sala de grupo), cada una de éstas ha sido configurada para cumplir una función específica. </a:t>
            </a:r>
          </a:p>
          <a:p>
            <a:r>
              <a:rPr lang="es-ES" sz="1200" b="1" kern="1200" dirty="0" smtClean="0">
                <a:solidFill>
                  <a:schemeClr val="tx1"/>
                </a:solidFill>
                <a:latin typeface="+mn-lt"/>
                <a:ea typeface="+mn-ea"/>
                <a:cs typeface="+mn-cs"/>
              </a:rPr>
              <a:t>La sala general </a:t>
            </a:r>
            <a:r>
              <a:rPr lang="es-ES" sz="1200" kern="1200" dirty="0" smtClean="0">
                <a:solidFill>
                  <a:schemeClr val="tx1"/>
                </a:solidFill>
                <a:latin typeface="+mn-lt"/>
                <a:ea typeface="+mn-ea"/>
                <a:cs typeface="+mn-cs"/>
              </a:rPr>
              <a:t>se utiliza para reuniones en donde </a:t>
            </a:r>
            <a:r>
              <a:rPr lang="es-ES" sz="1200" b="1" kern="1200" dirty="0" smtClean="0">
                <a:solidFill>
                  <a:schemeClr val="tx1"/>
                </a:solidFill>
                <a:latin typeface="+mn-lt"/>
                <a:ea typeface="+mn-ea"/>
                <a:cs typeface="+mn-cs"/>
              </a:rPr>
              <a:t>todos los participantes y tutores del curso asisten</a:t>
            </a:r>
            <a:r>
              <a:rPr lang="es-ES" sz="1200" kern="1200" dirty="0" smtClean="0">
                <a:solidFill>
                  <a:schemeClr val="tx1"/>
                </a:solidFill>
                <a:latin typeface="+mn-lt"/>
                <a:ea typeface="+mn-ea"/>
                <a:cs typeface="+mn-cs"/>
              </a:rPr>
              <a:t>, principalmente se utiliza durante el periodo de familiarización al Aula virtual y otras actividades generales durante el curso.</a:t>
            </a:r>
            <a:endParaRPr lang="en-US"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La sala de tutores </a:t>
            </a:r>
            <a:r>
              <a:rPr lang="es-ES" sz="1200" kern="1200" dirty="0" smtClean="0">
                <a:solidFill>
                  <a:schemeClr val="tx1"/>
                </a:solidFill>
                <a:latin typeface="+mn-lt"/>
                <a:ea typeface="+mn-ea"/>
                <a:cs typeface="+mn-cs"/>
              </a:rPr>
              <a:t>es un espacio en </a:t>
            </a:r>
            <a:r>
              <a:rPr lang="es-ES" sz="1200" b="1" kern="1200" dirty="0" smtClean="0">
                <a:solidFill>
                  <a:schemeClr val="tx1"/>
                </a:solidFill>
                <a:latin typeface="+mn-lt"/>
                <a:ea typeface="+mn-ea"/>
                <a:cs typeface="+mn-cs"/>
              </a:rPr>
              <a:t>donde sólo los tutores, profesores y la coordinación del curso tienen acceso</a:t>
            </a:r>
            <a:r>
              <a:rPr lang="es-ES" sz="1200" kern="1200" dirty="0" smtClean="0">
                <a:solidFill>
                  <a:schemeClr val="tx1"/>
                </a:solidFill>
                <a:latin typeface="+mn-lt"/>
                <a:ea typeface="+mn-ea"/>
                <a:cs typeface="+mn-cs"/>
              </a:rPr>
              <a:t>, de manera que ellos puedan discutir en forma privada temas administrativos y educativos.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La sala de grupos</a:t>
            </a:r>
            <a:r>
              <a:rPr lang="es-ES" sz="1200" kern="1200" dirty="0" smtClean="0">
                <a:solidFill>
                  <a:schemeClr val="tx1"/>
                </a:solidFill>
                <a:latin typeface="+mn-lt"/>
                <a:ea typeface="+mn-ea"/>
                <a:cs typeface="+mn-cs"/>
              </a:rPr>
              <a:t> es el espacio en donde se realizan las discusiones y </a:t>
            </a:r>
            <a:r>
              <a:rPr lang="es-ES" sz="1200" b="1" kern="1200" dirty="0" smtClean="0">
                <a:solidFill>
                  <a:schemeClr val="tx1"/>
                </a:solidFill>
                <a:latin typeface="+mn-lt"/>
                <a:ea typeface="+mn-ea"/>
                <a:cs typeface="+mn-cs"/>
              </a:rPr>
              <a:t>reuniones de trabajo de cada uno de los grupos creados en cada curso del campus virtual</a:t>
            </a:r>
            <a:r>
              <a:rPr lang="es-ES" sz="1200" kern="1200" dirty="0" smtClean="0">
                <a:solidFill>
                  <a:schemeClr val="tx1"/>
                </a:solidFill>
                <a:latin typeface="+mn-lt"/>
                <a:ea typeface="+mn-ea"/>
                <a:cs typeface="+mn-cs"/>
              </a:rPr>
              <a:t>. Para hacer esto posible, esta sala tiene la configuración de grupos separados. Esta configuración de la sala Elluminate relaciona los grupos creados dentro del curso a las sesiones Elluminate, de manera que al momento de entrar a la sesión, cada participante entrará a la sesión de su grupo respectivo.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14350" marR="0" lvl="1" indent="-514350" algn="l" defTabSz="914400" rtl="0" eaLnBrk="1" fontAlgn="auto" latinLnBrk="0" hangingPunct="1">
              <a:lnSpc>
                <a:spcPct val="100000"/>
              </a:lnSpc>
              <a:spcBef>
                <a:spcPts val="0"/>
              </a:spcBef>
              <a:spcAft>
                <a:spcPts val="0"/>
              </a:spcAft>
              <a:buClrTx/>
              <a:buSzTx/>
              <a:buFontTx/>
              <a:buAutoNum type="arabicPeriod"/>
              <a:tabLst/>
              <a:defRPr/>
            </a:pPr>
            <a:r>
              <a:rPr lang="es-ES" sz="2600" dirty="0" smtClean="0"/>
              <a:t>Al poder interactuar</a:t>
            </a:r>
            <a:r>
              <a:rPr lang="es-ES" sz="2600" baseline="0" dirty="0" smtClean="0"/>
              <a:t> de una forma mas parecida a la realidad, emulando lo </a:t>
            </a:r>
            <a:r>
              <a:rPr lang="es-ES" sz="2600" baseline="0" dirty="0" err="1" smtClean="0"/>
              <a:t>ke</a:t>
            </a:r>
            <a:r>
              <a:rPr lang="es-ES" sz="2600" baseline="0" dirty="0" smtClean="0"/>
              <a:t> seria un salón de clases</a:t>
            </a:r>
          </a:p>
          <a:p>
            <a:pPr marL="514350" marR="0" lvl="1" indent="-514350" algn="l" defTabSz="914400" rtl="0" eaLnBrk="1" fontAlgn="auto" latinLnBrk="0" hangingPunct="1">
              <a:lnSpc>
                <a:spcPct val="100000"/>
              </a:lnSpc>
              <a:spcBef>
                <a:spcPts val="0"/>
              </a:spcBef>
              <a:spcAft>
                <a:spcPts val="0"/>
              </a:spcAft>
              <a:buClrTx/>
              <a:buSzTx/>
              <a:buFontTx/>
              <a:buAutoNum type="arabicPeriod"/>
              <a:tabLst/>
              <a:defRPr/>
            </a:pPr>
            <a:r>
              <a:rPr lang="es-ES" sz="2600" baseline="0" dirty="0" smtClean="0"/>
              <a:t>Gracias a los diversas funcionalidades que </a:t>
            </a:r>
            <a:r>
              <a:rPr lang="es-ES" sz="2600" baseline="0" dirty="0" err="1" smtClean="0"/>
              <a:t>pfrece</a:t>
            </a:r>
            <a:r>
              <a:rPr lang="es-ES" sz="2600" baseline="0" dirty="0" smtClean="0"/>
              <a:t>….</a:t>
            </a:r>
          </a:p>
          <a:p>
            <a:pPr marL="514350" marR="0" lvl="1" indent="-514350" algn="l" defTabSz="914400" rtl="0" eaLnBrk="1" fontAlgn="auto" latinLnBrk="0" hangingPunct="1">
              <a:lnSpc>
                <a:spcPct val="100000"/>
              </a:lnSpc>
              <a:spcBef>
                <a:spcPts val="0"/>
              </a:spcBef>
              <a:spcAft>
                <a:spcPts val="0"/>
              </a:spcAft>
              <a:buClrTx/>
              <a:buSzTx/>
              <a:buFontTx/>
              <a:buAutoNum type="arabicPeriod"/>
              <a:tabLst/>
              <a:defRPr/>
            </a:pPr>
            <a:r>
              <a:rPr lang="es-PA" dirty="0" smtClean="0"/>
              <a:t>Creación de objetos de</a:t>
            </a:r>
            <a:r>
              <a:rPr lang="es-PA" baseline="0" dirty="0" smtClean="0"/>
              <a:t> aprendizaje</a:t>
            </a:r>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bg1"/>
                </a:solidFill>
                <a:latin typeface="+mn-lt"/>
                <a:ea typeface="+mn-ea"/>
                <a:cs typeface="+mn-cs"/>
              </a:rPr>
              <a:t>luego automatizar las acciones dentro una sesión.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bg1"/>
                </a:solidFill>
                <a:latin typeface="+mn-lt"/>
                <a:ea typeface="+mn-ea"/>
                <a:cs typeface="+mn-cs"/>
              </a:rPr>
              <a:t>y  facilitando así que el tutor se enfoque en la discusión.</a:t>
            </a:r>
            <a:endParaRPr lang="en-US" dirty="0" smtClean="0"/>
          </a:p>
          <a:p>
            <a:endParaRPr lang="en-US" dirty="0"/>
          </a:p>
        </p:txBody>
      </p:sp>
      <p:sp>
        <p:nvSpPr>
          <p:cNvPr id="4" name="Slide Number Placeholder 3"/>
          <p:cNvSpPr>
            <a:spLocks noGrp="1"/>
          </p:cNvSpPr>
          <p:nvPr>
            <p:ph type="sldNum" sz="quarter" idx="10"/>
          </p:nvPr>
        </p:nvSpPr>
        <p:spPr/>
        <p:txBody>
          <a:bodyPr/>
          <a:lstStyle/>
          <a:p>
            <a:fld id="{5208D370-9EA0-4397-A852-5355E117BFB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E3379A-38D3-4584-A6E4-B2EBEEEA562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3379A-38D3-4584-A6E4-B2EBEEEA562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3379A-38D3-4584-A6E4-B2EBEEEA562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ED45B-E162-4E6A-8301-1905EAF3F2B5}"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8CF124-2E02-466C-95B1-B4A059FF4AAB}" type="slidenum">
              <a:rPr lang="en-US">
                <a:solidFill>
                  <a:srgbClr val="000000"/>
                </a:solidFill>
              </a:rPr>
              <a:pPr>
                <a:defRPr/>
              </a:pPr>
              <a:t>‹#›</a:t>
            </a:fld>
            <a:endParaRPr lang="en-US" dirty="0">
              <a:solidFill>
                <a:srgbClr val="000000"/>
              </a:solidFill>
            </a:endParaRPr>
          </a:p>
        </p:txBody>
      </p:sp>
    </p:spTree>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BDCF9B-D26D-4D9C-9B9F-59668B2D14DB}"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DAEC9A-C16C-4522-965A-C7B6B45E391D}"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07B7E7-327A-40F7-AF83-1140B659E60D}"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DB7320-3181-43E8-96EC-452E9B49FB1E}"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756E5D-F627-469F-8A67-BAF623056A2E}"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55B2C4-FF46-4D04-A6AC-01534CFEB8D2}"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3379A-38D3-4584-A6E4-B2EBEEEA562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41A8-47DE-4E03-B0C5-7CB99ECD824E}"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70DE9A-DCB0-49AB-8310-A196BA6F85AB}"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83630D-4EBD-475B-9219-7B08ADBC0FD7}"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s-MX"/>
          </a:p>
        </p:txBody>
      </p:sp>
      <p:sp>
        <p:nvSpPr>
          <p:cNvPr id="3" name="SmartArt Placeholder 2"/>
          <p:cNvSpPr>
            <a:spLocks noGrp="1"/>
          </p:cNvSpPr>
          <p:nvPr>
            <p:ph type="dgm" idx="1"/>
          </p:nvPr>
        </p:nvSpPr>
        <p:spPr>
          <a:xfrm>
            <a:off x="685800" y="1981200"/>
            <a:ext cx="7772400" cy="4114800"/>
          </a:xfrm>
        </p:spPr>
        <p:txBody>
          <a:bodyPr/>
          <a:lstStyle/>
          <a:p>
            <a:pPr lvl="0"/>
            <a:endParaRPr lang="es-MX"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24E9A5-7D4D-4618-A6CE-CF77FE7B753F}" type="slidenum">
              <a:rPr lang="en-US">
                <a:solidFill>
                  <a:srgbClr val="000000"/>
                </a:solidFill>
              </a:rPr>
              <a:pPr>
                <a:defRPr/>
              </a:pPr>
              <a:t>‹#›</a:t>
            </a:fld>
            <a:endParaRPr lang="en-US">
              <a:solidFill>
                <a:srgbClr val="000000"/>
              </a:solidFill>
            </a:endParaRPr>
          </a:p>
        </p:txBody>
      </p:sp>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3379A-38D3-4584-A6E4-B2EBEEEA562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E3379A-38D3-4584-A6E4-B2EBEEEA5628}"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E3379A-38D3-4584-A6E4-B2EBEEEA5628}" type="datetimeFigureOut">
              <a:rPr lang="en-US" smtClean="0"/>
              <a:pPr/>
              <a:t>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3379A-38D3-4584-A6E4-B2EBEEEA5628}" type="datetimeFigureOut">
              <a:rPr lang="en-US" smtClean="0"/>
              <a:pPr/>
              <a:t>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3379A-38D3-4584-A6E4-B2EBEEEA5628}" type="datetimeFigureOut">
              <a:rPr lang="en-US" smtClean="0"/>
              <a:pPr/>
              <a:t>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3379A-38D3-4584-A6E4-B2EBEEEA5628}"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3379A-38D3-4584-A6E4-B2EBEEEA5628}"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15FE4-4AA4-4C4C-B1D0-0E2B67E8A0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3379A-38D3-4584-A6E4-B2EBEEEA5628}" type="datetimeFigureOut">
              <a:rPr lang="en-US" smtClean="0"/>
              <a:pPr/>
              <a:t>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15FE4-4AA4-4C4C-B1D0-0E2B67E8A0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8" charset="0"/>
              </a:defRPr>
            </a:lvl1pPr>
          </a:lstStyle>
          <a:p>
            <a:pPr eaLnBrk="0" fontAlgn="base" hangingPunct="0">
              <a:spcBef>
                <a:spcPct val="0"/>
              </a:spcBef>
              <a:spcAft>
                <a:spcPct val="0"/>
              </a:spcAft>
              <a:defRPr/>
            </a:pPr>
            <a:fld id="{618DEB95-77C0-48C8-9EA6-E8DC1679DCFF}"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
        <p:nvSpPr>
          <p:cNvPr id="1032" name="Rectangle 8"/>
          <p:cNvSpPr>
            <a:spLocks noChangeArrowheads="1"/>
          </p:cNvSpPr>
          <p:nvPr/>
        </p:nvSpPr>
        <p:spPr bwMode="auto">
          <a:xfrm>
            <a:off x="1028700" y="5922963"/>
            <a:ext cx="1776413" cy="469900"/>
          </a:xfrm>
          <a:prstGeom prst="rect">
            <a:avLst/>
          </a:prstGeom>
          <a:noFill/>
          <a:ln w="9525">
            <a:noFill/>
            <a:miter lim="800000"/>
            <a:headEnd/>
            <a:tailEnd/>
          </a:ln>
          <a:effectLst/>
        </p:spPr>
        <p:txBody>
          <a:bodyPr wrap="none" anchor="ctr"/>
          <a:lstStyle/>
          <a:p>
            <a:pPr eaLnBrk="0" fontAlgn="base" hangingPunct="0">
              <a:lnSpc>
                <a:spcPct val="80000"/>
              </a:lnSpc>
              <a:spcBef>
                <a:spcPct val="0"/>
              </a:spcBef>
              <a:spcAft>
                <a:spcPct val="0"/>
              </a:spcAft>
              <a:defRPr/>
            </a:pPr>
            <a:r>
              <a:rPr lang="en-US" sz="1100">
                <a:solidFill>
                  <a:srgbClr val="66CCFF"/>
                </a:solidFill>
                <a:latin typeface="Arial Black" pitchFamily="34" charset="0"/>
              </a:rPr>
              <a:t>Pan American</a:t>
            </a:r>
          </a:p>
          <a:p>
            <a:pPr eaLnBrk="0" fontAlgn="base" hangingPunct="0">
              <a:lnSpc>
                <a:spcPct val="80000"/>
              </a:lnSpc>
              <a:spcBef>
                <a:spcPct val="0"/>
              </a:spcBef>
              <a:spcAft>
                <a:spcPct val="0"/>
              </a:spcAft>
              <a:defRPr/>
            </a:pPr>
            <a:r>
              <a:rPr lang="en-US" sz="1100">
                <a:solidFill>
                  <a:srgbClr val="66CCFF"/>
                </a:solidFill>
                <a:latin typeface="Arial Black" pitchFamily="34" charset="0"/>
              </a:rPr>
              <a:t>Health</a:t>
            </a:r>
          </a:p>
          <a:p>
            <a:pPr eaLnBrk="0" fontAlgn="base" hangingPunct="0">
              <a:lnSpc>
                <a:spcPct val="80000"/>
              </a:lnSpc>
              <a:spcBef>
                <a:spcPct val="0"/>
              </a:spcBef>
              <a:spcAft>
                <a:spcPct val="0"/>
              </a:spcAft>
              <a:defRPr/>
            </a:pPr>
            <a:r>
              <a:rPr lang="en-US" sz="1100">
                <a:solidFill>
                  <a:srgbClr val="66CCFF"/>
                </a:solidFill>
                <a:latin typeface="Arial Black" pitchFamily="34" charset="0"/>
              </a:rPr>
              <a:t>Organization</a:t>
            </a:r>
          </a:p>
        </p:txBody>
      </p:sp>
      <p:pic>
        <p:nvPicPr>
          <p:cNvPr id="1033" name="Picture 11"/>
          <p:cNvPicPr>
            <a:picLocks noChangeAspect="1" noChangeArrowheads="1"/>
          </p:cNvPicPr>
          <p:nvPr/>
        </p:nvPicPr>
        <p:blipFill>
          <a:blip r:embed="rId15" cstate="print"/>
          <a:srcRect/>
          <a:stretch>
            <a:fillRect/>
          </a:stretch>
        </p:blipFill>
        <p:spPr bwMode="auto">
          <a:xfrm>
            <a:off x="317500" y="5819775"/>
            <a:ext cx="741363" cy="673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randomBar dir="vert"/>
  </p:transition>
  <p:txStyles>
    <p:titleStyle>
      <a:lvl1pPr algn="ctr" rtl="0" eaLnBrk="0" fontAlgn="base" hangingPunct="0">
        <a:spcBef>
          <a:spcPct val="0"/>
        </a:spcBef>
        <a:spcAft>
          <a:spcPct val="0"/>
        </a:spcAft>
        <a:defRPr sz="3200">
          <a:solidFill>
            <a:srgbClr val="FFCC66"/>
          </a:solidFill>
          <a:latin typeface="+mj-lt"/>
          <a:ea typeface="+mj-ea"/>
          <a:cs typeface="+mj-cs"/>
        </a:defRPr>
      </a:lvl1pPr>
      <a:lvl2pPr algn="ctr" rtl="0" eaLnBrk="0" fontAlgn="base" hangingPunct="0">
        <a:spcBef>
          <a:spcPct val="0"/>
        </a:spcBef>
        <a:spcAft>
          <a:spcPct val="0"/>
        </a:spcAft>
        <a:defRPr sz="3200">
          <a:solidFill>
            <a:srgbClr val="FFCC66"/>
          </a:solidFill>
          <a:latin typeface="Arial Black" pitchFamily="34" charset="0"/>
        </a:defRPr>
      </a:lvl2pPr>
      <a:lvl3pPr algn="ctr" rtl="0" eaLnBrk="0" fontAlgn="base" hangingPunct="0">
        <a:spcBef>
          <a:spcPct val="0"/>
        </a:spcBef>
        <a:spcAft>
          <a:spcPct val="0"/>
        </a:spcAft>
        <a:defRPr sz="3200">
          <a:solidFill>
            <a:srgbClr val="FFCC66"/>
          </a:solidFill>
          <a:latin typeface="Arial Black" pitchFamily="34" charset="0"/>
        </a:defRPr>
      </a:lvl3pPr>
      <a:lvl4pPr algn="ctr" rtl="0" eaLnBrk="0" fontAlgn="base" hangingPunct="0">
        <a:spcBef>
          <a:spcPct val="0"/>
        </a:spcBef>
        <a:spcAft>
          <a:spcPct val="0"/>
        </a:spcAft>
        <a:defRPr sz="3200">
          <a:solidFill>
            <a:srgbClr val="FFCC66"/>
          </a:solidFill>
          <a:latin typeface="Arial Black" pitchFamily="34" charset="0"/>
        </a:defRPr>
      </a:lvl4pPr>
      <a:lvl5pPr algn="ctr" rtl="0" eaLnBrk="0" fontAlgn="base" hangingPunct="0">
        <a:spcBef>
          <a:spcPct val="0"/>
        </a:spcBef>
        <a:spcAft>
          <a:spcPct val="0"/>
        </a:spcAft>
        <a:defRPr sz="3200">
          <a:solidFill>
            <a:srgbClr val="FFCC66"/>
          </a:solidFill>
          <a:latin typeface="Arial Black" pitchFamily="34" charset="0"/>
        </a:defRPr>
      </a:lvl5pPr>
      <a:lvl6pPr marL="457200" algn="ctr" rtl="0" eaLnBrk="0" fontAlgn="base" hangingPunct="0">
        <a:spcBef>
          <a:spcPct val="0"/>
        </a:spcBef>
        <a:spcAft>
          <a:spcPct val="0"/>
        </a:spcAft>
        <a:defRPr sz="3200">
          <a:solidFill>
            <a:srgbClr val="FFCC66"/>
          </a:solidFill>
          <a:latin typeface="Arial Black" pitchFamily="34" charset="0"/>
        </a:defRPr>
      </a:lvl6pPr>
      <a:lvl7pPr marL="914400" algn="ctr" rtl="0" eaLnBrk="0" fontAlgn="base" hangingPunct="0">
        <a:spcBef>
          <a:spcPct val="0"/>
        </a:spcBef>
        <a:spcAft>
          <a:spcPct val="0"/>
        </a:spcAft>
        <a:defRPr sz="3200">
          <a:solidFill>
            <a:srgbClr val="FFCC66"/>
          </a:solidFill>
          <a:latin typeface="Arial Black" pitchFamily="34" charset="0"/>
        </a:defRPr>
      </a:lvl7pPr>
      <a:lvl8pPr marL="1371600" algn="ctr" rtl="0" eaLnBrk="0" fontAlgn="base" hangingPunct="0">
        <a:spcBef>
          <a:spcPct val="0"/>
        </a:spcBef>
        <a:spcAft>
          <a:spcPct val="0"/>
        </a:spcAft>
        <a:defRPr sz="3200">
          <a:solidFill>
            <a:srgbClr val="FFCC66"/>
          </a:solidFill>
          <a:latin typeface="Arial Black" pitchFamily="34" charset="0"/>
        </a:defRPr>
      </a:lvl8pPr>
      <a:lvl9pPr marL="1828800" algn="ctr" rtl="0" eaLnBrk="0" fontAlgn="base" hangingPunct="0">
        <a:spcBef>
          <a:spcPct val="0"/>
        </a:spcBef>
        <a:spcAft>
          <a:spcPct val="0"/>
        </a:spcAft>
        <a:defRPr sz="3200">
          <a:solidFill>
            <a:srgbClr val="FFCC66"/>
          </a:solidFill>
          <a:latin typeface="Arial Black" pitchFamily="34" charset="0"/>
        </a:defRPr>
      </a:lvl9pPr>
    </p:titleStyle>
    <p:bodyStyle>
      <a:lvl1pPr marL="342900" indent="-342900" algn="l" rtl="0" eaLnBrk="0" fontAlgn="base" hangingPunct="0">
        <a:spcBef>
          <a:spcPct val="20000"/>
        </a:spcBef>
        <a:spcAft>
          <a:spcPct val="0"/>
        </a:spcAft>
        <a:buClr>
          <a:srgbClr val="FFCC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png"/><Relationship Id="rId7"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5.jpeg"/><Relationship Id="rId4" Type="http://schemas.openxmlformats.org/officeDocument/2006/relationships/image" Target="../media/image13.png"/><Relationship Id="rId9"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an.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itle 1"/>
          <p:cNvSpPr txBox="1">
            <a:spLocks/>
          </p:cNvSpPr>
          <p:nvPr/>
        </p:nvSpPr>
        <p:spPr bwMode="auto">
          <a:xfrm>
            <a:off x="457200" y="4038600"/>
            <a:ext cx="8242300" cy="1470025"/>
          </a:xfrm>
          <a:prstGeom prst="rect">
            <a:avLst/>
          </a:prstGeom>
          <a:noFill/>
          <a:ln w="9525">
            <a:noFill/>
            <a:miter lim="800000"/>
            <a:headEnd/>
            <a:tailEnd/>
          </a:ln>
          <a:effectLst>
            <a:outerShdw dist="35921" dir="2700000" algn="ctr" rotWithShape="0">
              <a:schemeClr val="tx1"/>
            </a:outerShdw>
          </a:effectLst>
        </p:spPr>
        <p:txBody>
          <a:bodyPr anchor="ctr"/>
          <a:lstStyle/>
          <a:p>
            <a:pPr algn="ctr">
              <a:spcBef>
                <a:spcPct val="50000"/>
              </a:spcBef>
              <a:defRPr/>
            </a:pPr>
            <a:r>
              <a:rPr lang="es-ES" sz="3600" b="1" dirty="0" smtClean="0">
                <a:solidFill>
                  <a:srgbClr val="00FF00"/>
                </a:solidFill>
                <a:latin typeface="Copperplate Gothic Bold" pitchFamily="34" charset="0"/>
              </a:rPr>
              <a:t>Elluminate  en  Moodle</a:t>
            </a:r>
            <a:r>
              <a:rPr lang="es-ES" sz="3600" b="1" dirty="0">
                <a:solidFill>
                  <a:srgbClr val="00FF00"/>
                </a:solidFill>
                <a:latin typeface="Copperplate Gothic Bold" pitchFamily="34" charset="0"/>
              </a:rPr>
              <a:t>: Una herramienta innovadora para el aprendizaje en red</a:t>
            </a:r>
            <a:endParaRPr lang="en-US" sz="3600" b="1" dirty="0">
              <a:solidFill>
                <a:srgbClr val="00FF00"/>
              </a:solidFill>
              <a:latin typeface="Copperplate Gothic Bold" pitchFamily="34" charset="0"/>
            </a:endParaRPr>
          </a:p>
          <a:p>
            <a:pPr algn="ctr" eaLnBrk="1" hangingPunct="1">
              <a:spcBef>
                <a:spcPct val="50000"/>
              </a:spcBef>
              <a:defRPr/>
            </a:pPr>
            <a:endParaRPr lang="es-PA" sz="4000" b="1" dirty="0">
              <a:solidFill>
                <a:srgbClr val="00FF00"/>
              </a:solidFill>
              <a:latin typeface="Copperplate Gothic Bold" pitchFamily="34" charset="0"/>
            </a:endParaRPr>
          </a:p>
        </p:txBody>
      </p:sp>
      <p:pic>
        <p:nvPicPr>
          <p:cNvPr id="4" name="Picture 3" descr="elluminate_logo_top.gif"/>
          <p:cNvPicPr>
            <a:picLocks noChangeAspect="1"/>
          </p:cNvPicPr>
          <p:nvPr/>
        </p:nvPicPr>
        <p:blipFill>
          <a:blip r:embed="rId4" cstate="print"/>
          <a:stretch>
            <a:fillRect/>
          </a:stretch>
        </p:blipFill>
        <p:spPr>
          <a:xfrm>
            <a:off x="7848600" y="381000"/>
            <a:ext cx="828675" cy="96202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7800"/>
            <a:ext cx="7772400" cy="914400"/>
          </a:xfrm>
        </p:spPr>
        <p:txBody>
          <a:bodyPr/>
          <a:lstStyle/>
          <a:p>
            <a:pPr>
              <a:defRPr/>
            </a:pPr>
            <a:r>
              <a:rPr lang="en-US" sz="3600" dirty="0" smtClean="0">
                <a:solidFill>
                  <a:srgbClr val="00FF00"/>
                </a:solidFill>
                <a:latin typeface="Copperplate Gothic Bold" pitchFamily="34" charset="0"/>
              </a:rPr>
              <a:t>Editor  Elluminate  Plan</a:t>
            </a:r>
          </a:p>
        </p:txBody>
      </p:sp>
      <p:pic>
        <p:nvPicPr>
          <p:cNvPr id="3074" name="Picture 1"/>
          <p:cNvPicPr>
            <a:picLocks noChangeAspect="1" noChangeArrowheads="1"/>
          </p:cNvPicPr>
          <p:nvPr/>
        </p:nvPicPr>
        <p:blipFill>
          <a:blip r:embed="rId3" cstate="print"/>
          <a:srcRect l="21635" t="31026" r="25160" b="21027"/>
          <a:stretch>
            <a:fillRect/>
          </a:stretch>
        </p:blipFill>
        <p:spPr bwMode="auto">
          <a:xfrm>
            <a:off x="228600" y="1607998"/>
            <a:ext cx="8763000" cy="4945202"/>
          </a:xfrm>
          <a:prstGeom prst="rect">
            <a:avLst/>
          </a:prstGeom>
          <a:noFill/>
          <a:ln w="9525">
            <a:noFill/>
            <a:miter lim="800000"/>
            <a:headEnd/>
            <a:tailEnd/>
          </a:ln>
        </p:spPr>
      </p:pic>
      <p:pic>
        <p:nvPicPr>
          <p:cNvPr id="4" name="Picture 3" descr="elluminate_logo_top.gif"/>
          <p:cNvPicPr>
            <a:picLocks noChangeAspect="1"/>
          </p:cNvPicPr>
          <p:nvPr/>
        </p:nvPicPr>
        <p:blipFill>
          <a:blip r:embed="rId4" cstate="print"/>
          <a:stretch>
            <a:fillRect/>
          </a:stretch>
        </p:blipFill>
        <p:spPr>
          <a:xfrm>
            <a:off x="7848600" y="381000"/>
            <a:ext cx="828675" cy="962025"/>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7800"/>
            <a:ext cx="7772400" cy="914400"/>
          </a:xfrm>
        </p:spPr>
        <p:txBody>
          <a:bodyPr/>
          <a:lstStyle/>
          <a:p>
            <a:pPr>
              <a:defRPr/>
            </a:pPr>
            <a:r>
              <a:rPr lang="en-US" sz="3600" dirty="0" smtClean="0">
                <a:solidFill>
                  <a:srgbClr val="00FF00"/>
                </a:solidFill>
                <a:latin typeface="Copperplate Gothic Bold" pitchFamily="34" charset="0"/>
              </a:rPr>
              <a:t>Elluminate  Plan</a:t>
            </a:r>
          </a:p>
        </p:txBody>
      </p:sp>
      <p:sp>
        <p:nvSpPr>
          <p:cNvPr id="4099" name="Content Placeholder 2"/>
          <p:cNvSpPr>
            <a:spLocks noGrp="1"/>
          </p:cNvSpPr>
          <p:nvPr>
            <p:ph idx="1"/>
          </p:nvPr>
        </p:nvSpPr>
        <p:spPr>
          <a:xfrm>
            <a:off x="457200" y="1092200"/>
            <a:ext cx="8229600" cy="5029200"/>
          </a:xfrm>
        </p:spPr>
        <p:txBody>
          <a:bodyPr/>
          <a:lstStyle/>
          <a:p>
            <a:pPr eaLnBrk="1" hangingPunct="1">
              <a:buNone/>
              <a:defRPr/>
            </a:pPr>
            <a:r>
              <a:rPr lang="es-PA" sz="3200" b="1" dirty="0" smtClean="0">
                <a:solidFill>
                  <a:srgbClr val="FFFF00"/>
                </a:solidFill>
                <a:latin typeface="Copperplate Gothic Bold" pitchFamily="34" charset="0"/>
              </a:rPr>
              <a:t>Principales funcionalidades</a:t>
            </a:r>
          </a:p>
          <a:p>
            <a:pPr eaLnBrk="1" hangingPunct="1">
              <a:buFont typeface="Arial" charset="0"/>
              <a:buNone/>
              <a:defRPr/>
            </a:pPr>
            <a:endParaRPr lang="es-PA" dirty="0" smtClean="0"/>
          </a:p>
          <a:p>
            <a:pPr eaLnBrk="1" hangingPunct="1">
              <a:buFont typeface="Arial" charset="0"/>
              <a:buNone/>
              <a:defRPr/>
            </a:pPr>
            <a:endParaRPr lang="en-US" sz="1500" b="1" dirty="0" smtClean="0">
              <a:solidFill>
                <a:srgbClr val="FFFF00"/>
              </a:solidFill>
              <a:latin typeface="Copperplate Gothic Bold" pitchFamily="34" charset="0"/>
            </a:endParaRPr>
          </a:p>
        </p:txBody>
      </p:sp>
      <p:pic>
        <p:nvPicPr>
          <p:cNvPr id="2" name="Picture 9"/>
          <p:cNvPicPr>
            <a:picLocks noChangeAspect="1" noChangeArrowheads="1"/>
          </p:cNvPicPr>
          <p:nvPr/>
        </p:nvPicPr>
        <p:blipFill>
          <a:blip r:embed="rId3" cstate="print"/>
          <a:srcRect l="15855" t="13077" r="71796" b="34103"/>
          <a:stretch>
            <a:fillRect/>
          </a:stretch>
        </p:blipFill>
        <p:spPr bwMode="auto">
          <a:xfrm>
            <a:off x="3810000" y="1787611"/>
            <a:ext cx="1828800" cy="4917989"/>
          </a:xfrm>
          <a:prstGeom prst="rect">
            <a:avLst/>
          </a:prstGeom>
          <a:noFill/>
          <a:ln w="9525">
            <a:noFill/>
            <a:miter lim="800000"/>
            <a:headEnd/>
            <a:tailEnd/>
          </a:ln>
        </p:spPr>
      </p:pic>
      <p:pic>
        <p:nvPicPr>
          <p:cNvPr id="5" name="Picture 4" descr="elluminate_logo_top.gif"/>
          <p:cNvPicPr>
            <a:picLocks noChangeAspect="1"/>
          </p:cNvPicPr>
          <p:nvPr/>
        </p:nvPicPr>
        <p:blipFill>
          <a:blip r:embed="rId4" cstate="print"/>
          <a:stretch>
            <a:fillRect/>
          </a:stretch>
        </p:blipFill>
        <p:spPr>
          <a:xfrm>
            <a:off x="7848600" y="381000"/>
            <a:ext cx="828675" cy="962025"/>
          </a:xfrm>
          <a:prstGeom prst="rect">
            <a:avLst/>
          </a:prstGeom>
        </p:spPr>
      </p:pic>
      <p:pic>
        <p:nvPicPr>
          <p:cNvPr id="6" name="Picture 5" descr="image001.jpg"/>
          <p:cNvPicPr>
            <a:picLocks noChangeAspect="1"/>
          </p:cNvPicPr>
          <p:nvPr/>
        </p:nvPicPr>
        <p:blipFill>
          <a:blip r:embed="rId5" cstate="print"/>
          <a:stretch>
            <a:fillRect/>
          </a:stretch>
        </p:blipFill>
        <p:spPr>
          <a:xfrm>
            <a:off x="7162800" y="5791200"/>
            <a:ext cx="1738648" cy="8371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7800"/>
            <a:ext cx="7772400" cy="914400"/>
          </a:xfrm>
        </p:spPr>
        <p:txBody>
          <a:bodyPr/>
          <a:lstStyle/>
          <a:p>
            <a:pPr>
              <a:defRPr/>
            </a:pPr>
            <a:r>
              <a:rPr lang="en-US" sz="3600" dirty="0" smtClean="0">
                <a:solidFill>
                  <a:srgbClr val="00FF00"/>
                </a:solidFill>
                <a:latin typeface="Copperplate Gothic Bold" pitchFamily="34" charset="0"/>
              </a:rPr>
              <a:t>Elluminate  Publish</a:t>
            </a:r>
          </a:p>
        </p:txBody>
      </p:sp>
      <p:sp>
        <p:nvSpPr>
          <p:cNvPr id="4099" name="Content Placeholder 2"/>
          <p:cNvSpPr>
            <a:spLocks noGrp="1"/>
          </p:cNvSpPr>
          <p:nvPr>
            <p:ph idx="1"/>
          </p:nvPr>
        </p:nvSpPr>
        <p:spPr>
          <a:xfrm>
            <a:off x="457200" y="1092200"/>
            <a:ext cx="8229600" cy="5029200"/>
          </a:xfrm>
        </p:spPr>
        <p:txBody>
          <a:bodyPr/>
          <a:lstStyle/>
          <a:p>
            <a:pPr eaLnBrk="1" hangingPunct="1">
              <a:buFont typeface="Arial" charset="0"/>
              <a:buNone/>
              <a:defRPr/>
            </a:pPr>
            <a:r>
              <a:rPr lang="es-PA" sz="3200" b="1" dirty="0" smtClean="0">
                <a:solidFill>
                  <a:srgbClr val="FFFF00"/>
                </a:solidFill>
                <a:latin typeface="Copperplate Gothic Bold" pitchFamily="34" charset="0"/>
              </a:rPr>
              <a:t>Introducción</a:t>
            </a:r>
          </a:p>
          <a:p>
            <a:pPr eaLnBrk="1" hangingPunct="1">
              <a:buFont typeface="Arial" charset="0"/>
              <a:buNone/>
              <a:defRPr/>
            </a:pPr>
            <a:endParaRPr lang="en-US" sz="1500" b="1" dirty="0" smtClean="0">
              <a:solidFill>
                <a:srgbClr val="FFFF00"/>
              </a:solidFill>
              <a:latin typeface="Copperplate Gothic Bold" pitchFamily="34" charset="0"/>
            </a:endParaRPr>
          </a:p>
          <a:p>
            <a:pPr eaLnBrk="1" hangingPunct="1">
              <a:defRPr/>
            </a:pPr>
            <a:r>
              <a:rPr lang="es-ES" sz="3200" dirty="0" smtClean="0">
                <a:solidFill>
                  <a:schemeClr val="bg1"/>
                </a:solidFill>
                <a:latin typeface="+mn-lt"/>
                <a:ea typeface="+mn-ea"/>
                <a:cs typeface="+mn-cs"/>
              </a:rPr>
              <a:t>Esta herramienta permite crear archivos multimedia a partir de una sesión </a:t>
            </a:r>
            <a:r>
              <a:rPr lang="es-ES" sz="3200" dirty="0" err="1" smtClean="0">
                <a:solidFill>
                  <a:schemeClr val="bg1"/>
                </a:solidFill>
                <a:latin typeface="+mn-lt"/>
                <a:ea typeface="+mn-ea"/>
                <a:cs typeface="+mn-cs"/>
              </a:rPr>
              <a:t>elluminate</a:t>
            </a:r>
            <a:r>
              <a:rPr lang="es-ES" sz="3200" dirty="0" smtClean="0">
                <a:solidFill>
                  <a:schemeClr val="bg1"/>
                </a:solidFill>
                <a:latin typeface="+mn-lt"/>
                <a:ea typeface="+mn-ea"/>
                <a:cs typeface="+mn-cs"/>
              </a:rPr>
              <a:t> </a:t>
            </a:r>
            <a:r>
              <a:rPr lang="es-ES" sz="3200" dirty="0" err="1" smtClean="0">
                <a:solidFill>
                  <a:schemeClr val="bg1"/>
                </a:solidFill>
                <a:latin typeface="+mn-lt"/>
                <a:ea typeface="+mn-ea"/>
                <a:cs typeface="+mn-cs"/>
              </a:rPr>
              <a:t>live</a:t>
            </a:r>
            <a:r>
              <a:rPr lang="es-ES" sz="3200" dirty="0" smtClean="0">
                <a:solidFill>
                  <a:schemeClr val="bg1"/>
                </a:solidFill>
                <a:latin typeface="+mn-lt"/>
                <a:ea typeface="+mn-ea"/>
                <a:cs typeface="+mn-cs"/>
              </a:rPr>
              <a:t>.</a:t>
            </a:r>
          </a:p>
          <a:p>
            <a:pPr eaLnBrk="1" hangingPunct="1">
              <a:defRPr/>
            </a:pPr>
            <a:endParaRPr lang="es-ES" sz="2000" dirty="0" smtClean="0">
              <a:solidFill>
                <a:schemeClr val="bg1"/>
              </a:solidFill>
              <a:latin typeface="+mn-lt"/>
              <a:ea typeface="+mn-ea"/>
              <a:cs typeface="+mn-cs"/>
            </a:endParaRPr>
          </a:p>
          <a:p>
            <a:pPr eaLnBrk="1" hangingPunct="1">
              <a:defRPr/>
            </a:pPr>
            <a:r>
              <a:rPr lang="es-ES" sz="3200" dirty="0" smtClean="0">
                <a:solidFill>
                  <a:schemeClr val="bg1"/>
                </a:solidFill>
                <a:latin typeface="+mn-lt"/>
                <a:ea typeface="+mn-ea"/>
                <a:cs typeface="+mn-cs"/>
              </a:rPr>
              <a:t>Estos archivos multimedia (audio y video)  no requieren conexión a internet</a:t>
            </a:r>
            <a:r>
              <a:rPr lang="es-ES" sz="3200" dirty="0" smtClean="0"/>
              <a:t> para ser reproducidos.</a:t>
            </a:r>
            <a:endParaRPr lang="en-US" sz="3200" dirty="0" smtClean="0">
              <a:solidFill>
                <a:schemeClr val="bg1"/>
              </a:solidFill>
              <a:latin typeface="+mn-lt"/>
              <a:ea typeface="+mn-ea"/>
              <a:cs typeface="+mn-cs"/>
            </a:endParaRPr>
          </a:p>
          <a:p>
            <a:pPr eaLnBrk="1" hangingPunct="1">
              <a:defRPr/>
            </a:pPr>
            <a:endParaRPr lang="es-ES" sz="3000" dirty="0" smtClean="0"/>
          </a:p>
          <a:p>
            <a:pPr eaLnBrk="1" hangingPunct="1">
              <a:buFont typeface="Arial" charset="0"/>
              <a:buNone/>
              <a:defRPr/>
            </a:pPr>
            <a:endParaRPr lang="en-US" dirty="0" smtClean="0"/>
          </a:p>
        </p:txBody>
      </p:sp>
      <p:pic>
        <p:nvPicPr>
          <p:cNvPr id="4" name="Picture 3" descr="elluminate_logo_top.gif"/>
          <p:cNvPicPr>
            <a:picLocks noChangeAspect="1"/>
          </p:cNvPicPr>
          <p:nvPr/>
        </p:nvPicPr>
        <p:blipFill>
          <a:blip r:embed="rId3" cstate="print"/>
          <a:stretch>
            <a:fillRect/>
          </a:stretch>
        </p:blipFill>
        <p:spPr>
          <a:xfrm>
            <a:off x="7848600" y="381000"/>
            <a:ext cx="828675" cy="962025"/>
          </a:xfrm>
          <a:prstGeom prst="rect">
            <a:avLst/>
          </a:prstGeom>
        </p:spPr>
      </p:pic>
      <p:pic>
        <p:nvPicPr>
          <p:cNvPr id="5" name="Picture 4" descr="image001.jpg"/>
          <p:cNvPicPr>
            <a:picLocks noChangeAspect="1"/>
          </p:cNvPicPr>
          <p:nvPr/>
        </p:nvPicPr>
        <p:blipFill>
          <a:blip r:embed="rId4" cstate="print"/>
          <a:stretch>
            <a:fillRect/>
          </a:stretch>
        </p:blipFill>
        <p:spPr>
          <a:xfrm>
            <a:off x="7162800" y="5791200"/>
            <a:ext cx="1738648" cy="8371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77800"/>
            <a:ext cx="8686800" cy="914400"/>
          </a:xfrm>
        </p:spPr>
        <p:txBody>
          <a:bodyPr/>
          <a:lstStyle/>
          <a:p>
            <a:pPr>
              <a:defRPr/>
            </a:pPr>
            <a:r>
              <a:rPr lang="en-US" dirty="0" smtClean="0">
                <a:solidFill>
                  <a:srgbClr val="00FF00"/>
                </a:solidFill>
                <a:latin typeface="Copperplate Gothic Bold" pitchFamily="34" charset="0"/>
              </a:rPr>
              <a:t>Herramienta  Elluminate  Publish</a:t>
            </a:r>
          </a:p>
        </p:txBody>
      </p:sp>
      <p:pic>
        <p:nvPicPr>
          <p:cNvPr id="5122" name="Picture 16"/>
          <p:cNvPicPr>
            <a:picLocks noChangeAspect="1" noChangeArrowheads="1"/>
          </p:cNvPicPr>
          <p:nvPr/>
        </p:nvPicPr>
        <p:blipFill>
          <a:blip r:embed="rId3" cstate="print"/>
          <a:srcRect l="16273" t="8781" r="32779" b="16714"/>
          <a:stretch>
            <a:fillRect/>
          </a:stretch>
        </p:blipFill>
        <p:spPr bwMode="auto">
          <a:xfrm>
            <a:off x="1676400" y="1143000"/>
            <a:ext cx="5943600" cy="5513294"/>
          </a:xfrm>
          <a:prstGeom prst="rect">
            <a:avLst/>
          </a:prstGeom>
          <a:noFill/>
          <a:ln w="9525">
            <a:noFill/>
            <a:miter lim="800000"/>
            <a:headEnd/>
            <a:tailEnd/>
          </a:ln>
        </p:spPr>
      </p:pic>
      <p:pic>
        <p:nvPicPr>
          <p:cNvPr id="5" name="Picture 4" descr="elluminate_logo_top.gif"/>
          <p:cNvPicPr>
            <a:picLocks noChangeAspect="1"/>
          </p:cNvPicPr>
          <p:nvPr/>
        </p:nvPicPr>
        <p:blipFill>
          <a:blip r:embed="rId4" cstate="print"/>
          <a:stretch>
            <a:fillRect/>
          </a:stretch>
        </p:blipFill>
        <p:spPr>
          <a:xfrm>
            <a:off x="8086725" y="304800"/>
            <a:ext cx="828675" cy="962025"/>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7800"/>
            <a:ext cx="7772400" cy="914400"/>
          </a:xfrm>
        </p:spPr>
        <p:txBody>
          <a:bodyPr/>
          <a:lstStyle/>
          <a:p>
            <a:pPr>
              <a:defRPr/>
            </a:pPr>
            <a:r>
              <a:rPr lang="en-US" sz="3600" dirty="0" smtClean="0">
                <a:solidFill>
                  <a:srgbClr val="00FF00"/>
                </a:solidFill>
                <a:latin typeface="Copperplate Gothic Bold" pitchFamily="34" charset="0"/>
              </a:rPr>
              <a:t>Elluminate  Publish</a:t>
            </a:r>
          </a:p>
        </p:txBody>
      </p:sp>
      <p:sp>
        <p:nvSpPr>
          <p:cNvPr id="4099" name="Content Placeholder 2"/>
          <p:cNvSpPr>
            <a:spLocks noGrp="1"/>
          </p:cNvSpPr>
          <p:nvPr>
            <p:ph idx="1"/>
          </p:nvPr>
        </p:nvSpPr>
        <p:spPr>
          <a:xfrm>
            <a:off x="1219200" y="1447800"/>
            <a:ext cx="3276600" cy="5029200"/>
          </a:xfrm>
        </p:spPr>
        <p:txBody>
          <a:bodyPr/>
          <a:lstStyle/>
          <a:p>
            <a:pPr eaLnBrk="1" hangingPunct="1">
              <a:buFont typeface="Arial" charset="0"/>
              <a:buNone/>
              <a:defRPr/>
            </a:pPr>
            <a:r>
              <a:rPr lang="es-PA" sz="3200" b="1" dirty="0" smtClean="0">
                <a:solidFill>
                  <a:srgbClr val="FFFF00"/>
                </a:solidFill>
                <a:latin typeface="Copperplate Gothic Bold" pitchFamily="34" charset="0"/>
              </a:rPr>
              <a:t>Video</a:t>
            </a:r>
          </a:p>
          <a:p>
            <a:pPr lvl="1" eaLnBrk="1" hangingPunct="1">
              <a:defRPr/>
            </a:pPr>
            <a:r>
              <a:rPr lang="es-ES" sz="2000" dirty="0" smtClean="0"/>
              <a:t>H.264</a:t>
            </a:r>
          </a:p>
          <a:p>
            <a:pPr lvl="1" eaLnBrk="1" hangingPunct="1">
              <a:defRPr/>
            </a:pPr>
            <a:r>
              <a:rPr lang="es-ES" sz="2000" dirty="0" err="1" smtClean="0"/>
              <a:t>avi</a:t>
            </a:r>
            <a:endParaRPr lang="es-ES" sz="2000" dirty="0" smtClean="0"/>
          </a:p>
          <a:p>
            <a:pPr lvl="1" eaLnBrk="1" hangingPunct="1">
              <a:defRPr/>
            </a:pPr>
            <a:r>
              <a:rPr lang="es-ES" sz="2000" dirty="0" err="1" smtClean="0"/>
              <a:t>flv</a:t>
            </a:r>
            <a:endParaRPr lang="es-ES" sz="2000" dirty="0" smtClean="0"/>
          </a:p>
          <a:p>
            <a:pPr lvl="1" eaLnBrk="1" hangingPunct="1">
              <a:defRPr/>
            </a:pPr>
            <a:r>
              <a:rPr lang="es-ES" sz="2000" dirty="0" err="1" smtClean="0"/>
              <a:t>mov</a:t>
            </a:r>
            <a:endParaRPr lang="es-ES" sz="2000" dirty="0" smtClean="0"/>
          </a:p>
          <a:p>
            <a:pPr lvl="1" eaLnBrk="1" hangingPunct="1">
              <a:defRPr/>
            </a:pPr>
            <a:r>
              <a:rPr lang="es-ES" sz="2000" dirty="0" smtClean="0"/>
              <a:t>mp4</a:t>
            </a:r>
          </a:p>
          <a:p>
            <a:pPr lvl="1" eaLnBrk="1" hangingPunct="1">
              <a:defRPr/>
            </a:pPr>
            <a:r>
              <a:rPr lang="es-ES" sz="2000" dirty="0" err="1" smtClean="0"/>
              <a:t>wmv</a:t>
            </a:r>
            <a:endParaRPr lang="es-ES" sz="2000" dirty="0" smtClean="0"/>
          </a:p>
          <a:p>
            <a:pPr lvl="1" eaLnBrk="1" hangingPunct="1">
              <a:defRPr/>
            </a:pPr>
            <a:r>
              <a:rPr lang="es-ES" sz="2000" dirty="0" err="1" smtClean="0"/>
              <a:t>Mrf</a:t>
            </a:r>
            <a:endParaRPr lang="es-ES" sz="2000" dirty="0" smtClean="0"/>
          </a:p>
          <a:p>
            <a:pPr lvl="1" eaLnBrk="1" hangingPunct="1">
              <a:defRPr/>
            </a:pPr>
            <a:endParaRPr lang="es-ES" sz="2000" dirty="0" smtClean="0"/>
          </a:p>
          <a:p>
            <a:pPr eaLnBrk="1" hangingPunct="1">
              <a:buFont typeface="Arial" charset="0"/>
              <a:buNone/>
              <a:defRPr/>
            </a:pPr>
            <a:r>
              <a:rPr lang="es-PA" sz="3200" b="1" dirty="0" smtClean="0">
                <a:solidFill>
                  <a:srgbClr val="FFFF00"/>
                </a:solidFill>
                <a:latin typeface="Copperplate Gothic Bold" pitchFamily="34" charset="0"/>
              </a:rPr>
              <a:t>texto</a:t>
            </a:r>
          </a:p>
          <a:p>
            <a:pPr eaLnBrk="1" hangingPunct="1">
              <a:buFont typeface="Arial" charset="0"/>
              <a:buNone/>
              <a:defRPr/>
            </a:pPr>
            <a:endParaRPr lang="en-US" sz="1500" b="1" dirty="0" smtClean="0">
              <a:solidFill>
                <a:srgbClr val="FFFF00"/>
              </a:solidFill>
              <a:latin typeface="Copperplate Gothic Bold" pitchFamily="34" charset="0"/>
            </a:endParaRPr>
          </a:p>
          <a:p>
            <a:pPr eaLnBrk="1" hangingPunct="1">
              <a:defRPr/>
            </a:pPr>
            <a:endParaRPr lang="es-ES" sz="3200" dirty="0" smtClean="0">
              <a:solidFill>
                <a:schemeClr val="bg1"/>
              </a:solidFill>
              <a:latin typeface="+mn-lt"/>
              <a:ea typeface="+mn-ea"/>
              <a:cs typeface="+mn-cs"/>
            </a:endParaRPr>
          </a:p>
          <a:p>
            <a:pPr eaLnBrk="1" hangingPunct="1">
              <a:defRPr/>
            </a:pPr>
            <a:endParaRPr lang="es-ES" sz="3000" dirty="0" smtClean="0"/>
          </a:p>
          <a:p>
            <a:pPr eaLnBrk="1" hangingPunct="1">
              <a:buFont typeface="Arial" charset="0"/>
              <a:buNone/>
              <a:defRPr/>
            </a:pPr>
            <a:endParaRPr lang="en-US" dirty="0" smtClean="0"/>
          </a:p>
        </p:txBody>
      </p:sp>
      <p:pic>
        <p:nvPicPr>
          <p:cNvPr id="4" name="Picture 3" descr="elluminate_logo_top.gif"/>
          <p:cNvPicPr>
            <a:picLocks noChangeAspect="1"/>
          </p:cNvPicPr>
          <p:nvPr/>
        </p:nvPicPr>
        <p:blipFill>
          <a:blip r:embed="rId3" cstate="print"/>
          <a:stretch>
            <a:fillRect/>
          </a:stretch>
        </p:blipFill>
        <p:spPr>
          <a:xfrm>
            <a:off x="7848600" y="381000"/>
            <a:ext cx="828675" cy="962025"/>
          </a:xfrm>
          <a:prstGeom prst="rect">
            <a:avLst/>
          </a:prstGeom>
        </p:spPr>
      </p:pic>
      <p:pic>
        <p:nvPicPr>
          <p:cNvPr id="5" name="Picture 4" descr="image001.jpg"/>
          <p:cNvPicPr>
            <a:picLocks noChangeAspect="1"/>
          </p:cNvPicPr>
          <p:nvPr/>
        </p:nvPicPr>
        <p:blipFill>
          <a:blip r:embed="rId4" cstate="print"/>
          <a:stretch>
            <a:fillRect/>
          </a:stretch>
        </p:blipFill>
        <p:spPr>
          <a:xfrm>
            <a:off x="7162800" y="5791200"/>
            <a:ext cx="1738648" cy="837127"/>
          </a:xfrm>
          <a:prstGeom prst="rect">
            <a:avLst/>
          </a:prstGeom>
        </p:spPr>
      </p:pic>
      <p:sp>
        <p:nvSpPr>
          <p:cNvPr id="6" name="TextBox 5"/>
          <p:cNvSpPr txBox="1"/>
          <p:nvPr/>
        </p:nvSpPr>
        <p:spPr>
          <a:xfrm>
            <a:off x="4267200" y="1447800"/>
            <a:ext cx="3962400" cy="2339102"/>
          </a:xfrm>
          <a:prstGeom prst="rect">
            <a:avLst/>
          </a:prstGeom>
          <a:noFill/>
        </p:spPr>
        <p:txBody>
          <a:bodyPr wrap="square" rtlCol="0">
            <a:spAutoFit/>
          </a:bodyPr>
          <a:lstStyle/>
          <a:p>
            <a:pPr>
              <a:defRPr/>
            </a:pPr>
            <a:r>
              <a:rPr lang="es-PA" sz="3200" b="1" dirty="0" smtClean="0">
                <a:solidFill>
                  <a:srgbClr val="FFFF00"/>
                </a:solidFill>
                <a:latin typeface="Copperplate Gothic Bold" pitchFamily="34" charset="0"/>
              </a:rPr>
              <a:t>Audio</a:t>
            </a:r>
          </a:p>
          <a:p>
            <a:pPr marL="742950" lvl="1" indent="-285750" fontAlgn="base">
              <a:spcBef>
                <a:spcPct val="20000"/>
              </a:spcBef>
              <a:spcAft>
                <a:spcPct val="0"/>
              </a:spcAft>
              <a:buChar char="–"/>
              <a:defRPr/>
            </a:pPr>
            <a:r>
              <a:rPr lang="es-ES" sz="2000" dirty="0" smtClean="0">
                <a:solidFill>
                  <a:schemeClr val="bg1"/>
                </a:solidFill>
              </a:rPr>
              <a:t>mp3 (32 </a:t>
            </a:r>
            <a:r>
              <a:rPr lang="es-ES" sz="2000" dirty="0" err="1" smtClean="0">
                <a:solidFill>
                  <a:schemeClr val="bg1"/>
                </a:solidFill>
              </a:rPr>
              <a:t>kbps</a:t>
            </a:r>
            <a:r>
              <a:rPr lang="es-ES" sz="2000" dirty="0" smtClean="0">
                <a:solidFill>
                  <a:schemeClr val="bg1"/>
                </a:solidFill>
              </a:rPr>
              <a:t>)</a:t>
            </a:r>
          </a:p>
          <a:p>
            <a:pPr marL="742950" lvl="1" indent="-285750" fontAlgn="base">
              <a:spcBef>
                <a:spcPct val="20000"/>
              </a:spcBef>
              <a:spcAft>
                <a:spcPct val="0"/>
              </a:spcAft>
              <a:buChar char="–"/>
              <a:defRPr/>
            </a:pPr>
            <a:r>
              <a:rPr lang="es-ES" sz="2000" dirty="0" smtClean="0">
                <a:solidFill>
                  <a:schemeClr val="bg1"/>
                </a:solidFill>
              </a:rPr>
              <a:t>mp3 (64 </a:t>
            </a:r>
            <a:r>
              <a:rPr lang="es-ES" sz="2000" dirty="0" err="1" smtClean="0">
                <a:solidFill>
                  <a:schemeClr val="bg1"/>
                </a:solidFill>
              </a:rPr>
              <a:t>kbps</a:t>
            </a:r>
            <a:r>
              <a:rPr lang="es-ES" sz="2000" dirty="0" smtClean="0">
                <a:solidFill>
                  <a:schemeClr val="bg1"/>
                </a:solidFill>
              </a:rPr>
              <a:t>)</a:t>
            </a:r>
          </a:p>
          <a:p>
            <a:pPr marL="742950" lvl="1" indent="-285750" fontAlgn="base">
              <a:spcBef>
                <a:spcPct val="20000"/>
              </a:spcBef>
              <a:spcAft>
                <a:spcPct val="0"/>
              </a:spcAft>
              <a:buChar char="–"/>
              <a:defRPr/>
            </a:pPr>
            <a:r>
              <a:rPr lang="es-ES" sz="2000" dirty="0" smtClean="0">
                <a:solidFill>
                  <a:schemeClr val="bg1"/>
                </a:solidFill>
              </a:rPr>
              <a:t>mp4 </a:t>
            </a:r>
          </a:p>
          <a:p>
            <a:pPr marL="742950" lvl="1" indent="-285750" fontAlgn="base">
              <a:spcBef>
                <a:spcPct val="20000"/>
              </a:spcBef>
              <a:spcAft>
                <a:spcPct val="0"/>
              </a:spcAft>
              <a:buChar char="–"/>
              <a:defRPr/>
            </a:pPr>
            <a:r>
              <a:rPr lang="es-ES" sz="2000" dirty="0" err="1" smtClean="0">
                <a:solidFill>
                  <a:schemeClr val="bg1"/>
                </a:solidFill>
              </a:rPr>
              <a:t>Wav</a:t>
            </a:r>
            <a:endParaRPr lang="es-ES" sz="2000" dirty="0" smtClean="0">
              <a:solidFill>
                <a:schemeClr val="bg1"/>
              </a:solidFill>
            </a:endParaRPr>
          </a:p>
          <a:p>
            <a:endParaRPr lang="en-US" dirty="0"/>
          </a:p>
        </p:txBody>
      </p:sp>
    </p:spTree>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 y="177800"/>
            <a:ext cx="8686800" cy="914400"/>
          </a:xfrm>
        </p:spPr>
        <p:txBody>
          <a:bodyPr/>
          <a:lstStyle/>
          <a:p>
            <a:pPr>
              <a:defRPr/>
            </a:pPr>
            <a:r>
              <a:rPr lang="es-PA" dirty="0" smtClean="0">
                <a:solidFill>
                  <a:srgbClr val="00FF00"/>
                </a:solidFill>
                <a:latin typeface="Copperplate Gothic Bold" pitchFamily="34" charset="0"/>
              </a:rPr>
              <a:t>Perspectivas para el uso en el </a:t>
            </a:r>
            <a:br>
              <a:rPr lang="es-PA" dirty="0" smtClean="0">
                <a:solidFill>
                  <a:srgbClr val="00FF00"/>
                </a:solidFill>
                <a:latin typeface="Copperplate Gothic Bold" pitchFamily="34" charset="0"/>
              </a:rPr>
            </a:br>
            <a:r>
              <a:rPr lang="es-PA" dirty="0" smtClean="0">
                <a:solidFill>
                  <a:srgbClr val="00FF00"/>
                </a:solidFill>
                <a:latin typeface="Copperplate Gothic Bold" pitchFamily="34" charset="0"/>
              </a:rPr>
              <a:t>CVSP</a:t>
            </a:r>
            <a:endParaRPr lang="en-US" dirty="0" smtClean="0">
              <a:solidFill>
                <a:srgbClr val="00FF00"/>
              </a:solidFill>
              <a:latin typeface="Copperplate Gothic Bold" pitchFamily="34" charset="0"/>
            </a:endParaRPr>
          </a:p>
        </p:txBody>
      </p:sp>
      <p:sp>
        <p:nvSpPr>
          <p:cNvPr id="4099" name="Content Placeholder 2"/>
          <p:cNvSpPr>
            <a:spLocks noGrp="1"/>
          </p:cNvSpPr>
          <p:nvPr>
            <p:ph idx="1"/>
          </p:nvPr>
        </p:nvSpPr>
        <p:spPr>
          <a:xfrm>
            <a:off x="457200" y="1600200"/>
            <a:ext cx="8229600" cy="3124200"/>
          </a:xfrm>
        </p:spPr>
        <p:txBody>
          <a:bodyPr/>
          <a:lstStyle/>
          <a:p>
            <a:pPr eaLnBrk="1" hangingPunct="1">
              <a:defRPr/>
            </a:pPr>
            <a:r>
              <a:rPr lang="es-ES" sz="3200" dirty="0" smtClean="0">
                <a:solidFill>
                  <a:srgbClr val="FFFF00"/>
                </a:solidFill>
              </a:rPr>
              <a:t>Elluminate Live</a:t>
            </a:r>
          </a:p>
          <a:p>
            <a:pPr eaLnBrk="1" hangingPunct="1">
              <a:defRPr/>
            </a:pPr>
            <a:endParaRPr lang="es-ES" sz="1400" dirty="0" smtClean="0">
              <a:solidFill>
                <a:srgbClr val="FFFFFF"/>
              </a:solidFill>
            </a:endParaRPr>
          </a:p>
          <a:p>
            <a:pPr eaLnBrk="1" hangingPunct="1">
              <a:defRPr/>
            </a:pPr>
            <a:endParaRPr lang="es-ES" sz="1400" dirty="0" smtClean="0">
              <a:solidFill>
                <a:srgbClr val="FFFFFF"/>
              </a:solidFill>
            </a:endParaRPr>
          </a:p>
          <a:p>
            <a:pPr eaLnBrk="1" hangingPunct="1">
              <a:defRPr/>
            </a:pPr>
            <a:r>
              <a:rPr lang="es-ES" sz="3200" dirty="0" smtClean="0">
                <a:solidFill>
                  <a:srgbClr val="FFFF00"/>
                </a:solidFill>
              </a:rPr>
              <a:t>Elluminate Plan  y </a:t>
            </a:r>
            <a:r>
              <a:rPr lang="es-ES" sz="3200" dirty="0" err="1" smtClean="0">
                <a:solidFill>
                  <a:srgbClr val="FFFF00"/>
                </a:solidFill>
              </a:rPr>
              <a:t>Publish</a:t>
            </a:r>
            <a:endParaRPr lang="es-ES" sz="3200" dirty="0" smtClean="0">
              <a:solidFill>
                <a:srgbClr val="FFFF00"/>
              </a:solidFill>
            </a:endParaRPr>
          </a:p>
          <a:p>
            <a:pPr lvl="1" eaLnBrk="1" hangingPunct="1">
              <a:defRPr/>
            </a:pPr>
            <a:r>
              <a:rPr lang="es-ES" sz="2200" dirty="0" smtClean="0">
                <a:solidFill>
                  <a:srgbClr val="FFFFFF"/>
                </a:solidFill>
              </a:rPr>
              <a:t>Descargar versión de Prueba del Programa</a:t>
            </a:r>
          </a:p>
          <a:p>
            <a:pPr lvl="1" eaLnBrk="1" hangingPunct="1">
              <a:buNone/>
              <a:defRPr/>
            </a:pPr>
            <a:endParaRPr lang="es-ES" sz="2200" dirty="0" smtClean="0">
              <a:solidFill>
                <a:srgbClr val="FFFFFF"/>
              </a:solidFill>
            </a:endParaRPr>
          </a:p>
          <a:p>
            <a:pPr lvl="1" eaLnBrk="1" hangingPunct="1">
              <a:defRPr/>
            </a:pPr>
            <a:r>
              <a:rPr lang="es-ES" sz="2200" dirty="0" smtClean="0">
                <a:solidFill>
                  <a:srgbClr val="FFFFFF"/>
                </a:solidFill>
              </a:rPr>
              <a:t>Contactar con la Coordinación de su curso respectivo o coordinación de su Nodo Nacional del CVSP.</a:t>
            </a:r>
          </a:p>
        </p:txBody>
      </p:sp>
      <p:pic>
        <p:nvPicPr>
          <p:cNvPr id="4" name="Picture 3" descr="elluminate_logo_top.gif"/>
          <p:cNvPicPr>
            <a:picLocks noChangeAspect="1"/>
          </p:cNvPicPr>
          <p:nvPr/>
        </p:nvPicPr>
        <p:blipFill>
          <a:blip r:embed="rId3" cstate="print"/>
          <a:stretch>
            <a:fillRect/>
          </a:stretch>
        </p:blipFill>
        <p:spPr>
          <a:xfrm>
            <a:off x="8077200" y="304800"/>
            <a:ext cx="828675" cy="962025"/>
          </a:xfrm>
          <a:prstGeom prst="rect">
            <a:avLst/>
          </a:prstGeom>
        </p:spPr>
      </p:pic>
      <p:pic>
        <p:nvPicPr>
          <p:cNvPr id="5" name="Picture 4" descr="image001.jpg"/>
          <p:cNvPicPr>
            <a:picLocks noChangeAspect="1"/>
          </p:cNvPicPr>
          <p:nvPr/>
        </p:nvPicPr>
        <p:blipFill>
          <a:blip r:embed="rId4" cstate="print"/>
          <a:stretch>
            <a:fillRect/>
          </a:stretch>
        </p:blipFill>
        <p:spPr>
          <a:xfrm>
            <a:off x="7162800" y="5791200"/>
            <a:ext cx="1738648" cy="8371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7800"/>
            <a:ext cx="7772400" cy="914400"/>
          </a:xfrm>
        </p:spPr>
        <p:txBody>
          <a:bodyPr/>
          <a:lstStyle/>
          <a:p>
            <a:pPr>
              <a:defRPr/>
            </a:pPr>
            <a:r>
              <a:rPr lang="es-PA" sz="3600" dirty="0" smtClean="0">
                <a:solidFill>
                  <a:srgbClr val="00FF00"/>
                </a:solidFill>
                <a:latin typeface="Copperplate Gothic Bold" pitchFamily="34" charset="0"/>
              </a:rPr>
              <a:t>Portal del CVSP</a:t>
            </a:r>
            <a:endParaRPr lang="en-US" sz="3600" dirty="0" smtClean="0">
              <a:solidFill>
                <a:srgbClr val="00FF00"/>
              </a:solidFill>
              <a:latin typeface="Copperplate Gothic Bold" pitchFamily="34" charset="0"/>
            </a:endParaRPr>
          </a:p>
        </p:txBody>
      </p:sp>
      <p:pic>
        <p:nvPicPr>
          <p:cNvPr id="8" name="Picture 7"/>
          <p:cNvPicPr/>
          <p:nvPr/>
        </p:nvPicPr>
        <p:blipFill>
          <a:blip r:embed="rId3" cstate="print"/>
          <a:srcRect l="4808" t="9200" r="6379" b="10800"/>
          <a:stretch>
            <a:fillRect/>
          </a:stretch>
        </p:blipFill>
        <p:spPr bwMode="auto">
          <a:xfrm>
            <a:off x="2651125" y="1764049"/>
            <a:ext cx="3902075" cy="2198351"/>
          </a:xfrm>
          <a:prstGeom prst="rect">
            <a:avLst/>
          </a:prstGeom>
          <a:noFill/>
          <a:ln w="9525">
            <a:noFill/>
            <a:miter lim="800000"/>
            <a:headEnd/>
            <a:tailEnd/>
          </a:ln>
        </p:spPr>
      </p:pic>
      <p:pic>
        <p:nvPicPr>
          <p:cNvPr id="9" name="Picture 8"/>
          <p:cNvPicPr/>
          <p:nvPr/>
        </p:nvPicPr>
        <p:blipFill>
          <a:blip r:embed="rId4" cstate="print"/>
          <a:srcRect l="4808" t="9000" r="6379" b="5000"/>
          <a:stretch>
            <a:fillRect/>
          </a:stretch>
        </p:blipFill>
        <p:spPr bwMode="auto">
          <a:xfrm>
            <a:off x="2651125" y="3961374"/>
            <a:ext cx="3902075" cy="2363226"/>
          </a:xfrm>
          <a:prstGeom prst="rect">
            <a:avLst/>
          </a:prstGeom>
          <a:noFill/>
          <a:ln w="9525">
            <a:noFill/>
            <a:miter lim="800000"/>
            <a:headEnd/>
            <a:tailEnd/>
          </a:ln>
        </p:spPr>
      </p:pic>
      <p:pic>
        <p:nvPicPr>
          <p:cNvPr id="10" name="Picture 9"/>
          <p:cNvPicPr/>
          <p:nvPr/>
        </p:nvPicPr>
        <p:blipFill>
          <a:blip r:embed="rId5" cstate="print"/>
          <a:srcRect l="4808" t="45000" r="6379" b="44600"/>
          <a:stretch>
            <a:fillRect/>
          </a:stretch>
        </p:blipFill>
        <p:spPr bwMode="auto">
          <a:xfrm>
            <a:off x="2651598" y="6267450"/>
            <a:ext cx="3901602" cy="285750"/>
          </a:xfrm>
          <a:prstGeom prst="rect">
            <a:avLst/>
          </a:prstGeom>
          <a:noFill/>
          <a:ln w="9525">
            <a:noFill/>
            <a:miter lim="800000"/>
            <a:headEnd/>
            <a:tailEnd/>
          </a:ln>
        </p:spPr>
      </p:pic>
      <p:sp>
        <p:nvSpPr>
          <p:cNvPr id="1026" name="Oval 2"/>
          <p:cNvSpPr>
            <a:spLocks noChangeArrowheads="1"/>
          </p:cNvSpPr>
          <p:nvPr/>
        </p:nvSpPr>
        <p:spPr bwMode="auto">
          <a:xfrm>
            <a:off x="5562600" y="6096000"/>
            <a:ext cx="823912" cy="496887"/>
          </a:xfrm>
          <a:prstGeom prst="ellipse">
            <a:avLst/>
          </a:prstGeom>
          <a:noFill/>
          <a:ln w="317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1"/>
          <p:cNvPicPr/>
          <p:nvPr/>
        </p:nvPicPr>
        <p:blipFill>
          <a:blip r:embed="rId6" cstate="print"/>
          <a:srcRect l="74519" t="26410" r="11378" b="59830"/>
          <a:stretch>
            <a:fillRect/>
          </a:stretch>
        </p:blipFill>
        <p:spPr bwMode="auto">
          <a:xfrm>
            <a:off x="6934200" y="4038600"/>
            <a:ext cx="1905000" cy="1371600"/>
          </a:xfrm>
          <a:prstGeom prst="rect">
            <a:avLst/>
          </a:prstGeom>
          <a:noFill/>
          <a:ln w="9525">
            <a:noFill/>
            <a:miter lim="800000"/>
            <a:headEnd/>
            <a:tailEnd/>
          </a:ln>
        </p:spPr>
      </p:pic>
      <p:sp>
        <p:nvSpPr>
          <p:cNvPr id="1027" name="AutoShape 3"/>
          <p:cNvSpPr>
            <a:spLocks noChangeArrowheads="1"/>
          </p:cNvSpPr>
          <p:nvPr/>
        </p:nvSpPr>
        <p:spPr bwMode="auto">
          <a:xfrm rot="10800000">
            <a:off x="8339136" y="4800600"/>
            <a:ext cx="652464" cy="197602"/>
          </a:xfrm>
          <a:prstGeom prst="rightArrow">
            <a:avLst>
              <a:gd name="adj1" fmla="val 50000"/>
              <a:gd name="adj2" fmla="val 125000"/>
            </a:avLst>
          </a:prstGeom>
          <a:solidFill>
            <a:srgbClr val="FF0000"/>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 name="Picture 10" descr="image001.jpg"/>
          <p:cNvPicPr>
            <a:picLocks noChangeAspect="1"/>
          </p:cNvPicPr>
          <p:nvPr/>
        </p:nvPicPr>
        <p:blipFill>
          <a:blip r:embed="rId7" cstate="print"/>
          <a:stretch>
            <a:fillRect/>
          </a:stretch>
        </p:blipFill>
        <p:spPr>
          <a:xfrm>
            <a:off x="7162800" y="5791200"/>
            <a:ext cx="1738648" cy="837127"/>
          </a:xfrm>
          <a:prstGeom prst="rect">
            <a:avLst/>
          </a:prstGeom>
        </p:spPr>
      </p:pic>
      <p:sp>
        <p:nvSpPr>
          <p:cNvPr id="13" name="TextBox 12"/>
          <p:cNvSpPr txBox="1"/>
          <p:nvPr/>
        </p:nvSpPr>
        <p:spPr>
          <a:xfrm>
            <a:off x="457200" y="1290935"/>
            <a:ext cx="8458200" cy="461665"/>
          </a:xfrm>
          <a:prstGeom prst="rect">
            <a:avLst/>
          </a:prstGeom>
          <a:noFill/>
        </p:spPr>
        <p:txBody>
          <a:bodyPr wrap="square" rtlCol="0">
            <a:spAutoFit/>
          </a:bodyPr>
          <a:lstStyle/>
          <a:p>
            <a:pPr marL="342900" indent="-342900" algn="ctr" fontAlgn="base">
              <a:spcBef>
                <a:spcPct val="20000"/>
              </a:spcBef>
              <a:spcAft>
                <a:spcPct val="0"/>
              </a:spcAft>
              <a:buClr>
                <a:srgbClr val="FFCC00"/>
              </a:buClr>
              <a:defRPr/>
            </a:pPr>
            <a:r>
              <a:rPr lang="en-US" sz="2400" dirty="0" smtClean="0">
                <a:solidFill>
                  <a:srgbClr val="FFFF00"/>
                </a:solidFill>
                <a:latin typeface="+mj-lt"/>
              </a:rPr>
              <a:t>http://www.campusvirtualsp.org</a:t>
            </a:r>
          </a:p>
        </p:txBody>
      </p:sp>
    </p:spTree>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77800"/>
            <a:ext cx="8458200" cy="914400"/>
          </a:xfrm>
        </p:spPr>
        <p:txBody>
          <a:bodyPr/>
          <a:lstStyle/>
          <a:p>
            <a:pPr>
              <a:defRPr/>
            </a:pPr>
            <a:r>
              <a:rPr lang="es-PA" sz="3600" dirty="0" smtClean="0">
                <a:solidFill>
                  <a:srgbClr val="00FF00"/>
                </a:solidFill>
                <a:latin typeface="Copperplate Gothic Bold" pitchFamily="34" charset="0"/>
              </a:rPr>
              <a:t>Página de herramientas del CVSP</a:t>
            </a:r>
            <a:endParaRPr lang="en-US" sz="3600" dirty="0" smtClean="0">
              <a:solidFill>
                <a:srgbClr val="00FF00"/>
              </a:solidFill>
              <a:latin typeface="Copperplate Gothic Bold" pitchFamily="34" charset="0"/>
            </a:endParaRPr>
          </a:p>
        </p:txBody>
      </p:sp>
      <p:pic>
        <p:nvPicPr>
          <p:cNvPr id="2051" name="Picture 3"/>
          <p:cNvPicPr>
            <a:picLocks noChangeAspect="1" noChangeArrowheads="1"/>
          </p:cNvPicPr>
          <p:nvPr/>
        </p:nvPicPr>
        <p:blipFill>
          <a:blip r:embed="rId3" cstate="print"/>
          <a:srcRect l="5000" t="9000" r="6250" b="4257"/>
          <a:stretch>
            <a:fillRect/>
          </a:stretch>
        </p:blipFill>
        <p:spPr bwMode="auto">
          <a:xfrm>
            <a:off x="308263" y="1295400"/>
            <a:ext cx="8607137" cy="525780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7800"/>
            <a:ext cx="7772400" cy="914400"/>
          </a:xfrm>
        </p:spPr>
        <p:txBody>
          <a:bodyPr/>
          <a:lstStyle/>
          <a:p>
            <a:pPr>
              <a:defRPr/>
            </a:pPr>
            <a:r>
              <a:rPr lang="es-PA" sz="3600" dirty="0" smtClean="0">
                <a:solidFill>
                  <a:srgbClr val="00FF00"/>
                </a:solidFill>
                <a:latin typeface="Copperplate Gothic Bold" pitchFamily="34" charset="0"/>
              </a:rPr>
              <a:t>Página de Elluminate Live del CVSP</a:t>
            </a:r>
            <a:endParaRPr lang="en-US" sz="3600" dirty="0" smtClean="0">
              <a:solidFill>
                <a:srgbClr val="00FF00"/>
              </a:solidFill>
              <a:latin typeface="Copperplate Gothic Bold" pitchFamily="34" charset="0"/>
            </a:endParaRPr>
          </a:p>
        </p:txBody>
      </p:sp>
      <p:pic>
        <p:nvPicPr>
          <p:cNvPr id="3074" name="Picture 2"/>
          <p:cNvPicPr>
            <a:picLocks noChangeAspect="1" noChangeArrowheads="1"/>
          </p:cNvPicPr>
          <p:nvPr/>
        </p:nvPicPr>
        <p:blipFill>
          <a:blip r:embed="rId3" cstate="print"/>
          <a:srcRect l="5000" t="9000" r="6250" b="6000"/>
          <a:stretch>
            <a:fillRect/>
          </a:stretch>
        </p:blipFill>
        <p:spPr bwMode="auto">
          <a:xfrm>
            <a:off x="152400" y="1262130"/>
            <a:ext cx="8839200" cy="529107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7800"/>
            <a:ext cx="7772400" cy="914400"/>
          </a:xfrm>
        </p:spPr>
        <p:txBody>
          <a:bodyPr/>
          <a:lstStyle/>
          <a:p>
            <a:pPr>
              <a:defRPr/>
            </a:pPr>
            <a:r>
              <a:rPr lang="es-PA" sz="3600" dirty="0" smtClean="0">
                <a:solidFill>
                  <a:srgbClr val="00FF00"/>
                </a:solidFill>
                <a:latin typeface="Copperplate Gothic Bold" pitchFamily="34" charset="0"/>
              </a:rPr>
              <a:t>Página de Elluminate Plan del CVSP</a:t>
            </a:r>
            <a:endParaRPr lang="en-US" sz="3600" dirty="0" smtClean="0">
              <a:solidFill>
                <a:srgbClr val="00FF00"/>
              </a:solidFill>
              <a:latin typeface="Copperplate Gothic Bold" pitchFamily="34" charset="0"/>
            </a:endParaRPr>
          </a:p>
        </p:txBody>
      </p:sp>
      <p:pic>
        <p:nvPicPr>
          <p:cNvPr id="2" name="Picture 2"/>
          <p:cNvPicPr>
            <a:picLocks noChangeAspect="1" noChangeArrowheads="1"/>
          </p:cNvPicPr>
          <p:nvPr/>
        </p:nvPicPr>
        <p:blipFill>
          <a:blip r:embed="rId3" cstate="print"/>
          <a:srcRect l="5000" t="7000" r="6250" b="4000"/>
          <a:stretch>
            <a:fillRect/>
          </a:stretch>
        </p:blipFill>
        <p:spPr bwMode="auto">
          <a:xfrm>
            <a:off x="238019" y="1143000"/>
            <a:ext cx="8753581" cy="548640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254000"/>
            <a:ext cx="7772400" cy="914400"/>
          </a:xfrm>
        </p:spPr>
        <p:txBody>
          <a:bodyPr/>
          <a:lstStyle/>
          <a:p>
            <a:pPr>
              <a:defRPr/>
            </a:pPr>
            <a:r>
              <a:rPr lang="es-PA" sz="3600" dirty="0" smtClean="0">
                <a:solidFill>
                  <a:srgbClr val="00FF00"/>
                </a:solidFill>
                <a:latin typeface="Copperplate Gothic Bold" pitchFamily="34" charset="0"/>
              </a:rPr>
              <a:t>Temas a abordar</a:t>
            </a:r>
            <a:endParaRPr lang="en-US" sz="3600" dirty="0" smtClean="0">
              <a:solidFill>
                <a:srgbClr val="00FF00"/>
              </a:solidFill>
              <a:latin typeface="Copperplate Gothic Bold" pitchFamily="34" charset="0"/>
            </a:endParaRPr>
          </a:p>
        </p:txBody>
      </p:sp>
      <p:sp>
        <p:nvSpPr>
          <p:cNvPr id="3" name="Content Placeholder 2"/>
          <p:cNvSpPr>
            <a:spLocks noGrp="1"/>
          </p:cNvSpPr>
          <p:nvPr>
            <p:ph idx="1"/>
          </p:nvPr>
        </p:nvSpPr>
        <p:spPr>
          <a:xfrm>
            <a:off x="457200" y="1117600"/>
            <a:ext cx="8229600" cy="4902200"/>
          </a:xfrm>
        </p:spPr>
        <p:txBody>
          <a:bodyPr rtlCol="0">
            <a:normAutofit fontScale="92500" lnSpcReduction="10000"/>
          </a:bodyPr>
          <a:lstStyle/>
          <a:p>
            <a:pPr eaLnBrk="1" fontAlgn="auto" hangingPunct="1">
              <a:spcAft>
                <a:spcPts val="0"/>
              </a:spcAft>
              <a:buFont typeface="Arial" pitchFamily="34" charset="0"/>
              <a:buChar char="•"/>
              <a:defRPr/>
            </a:pPr>
            <a:r>
              <a:rPr lang="en-US" sz="2600" dirty="0" smtClean="0">
                <a:solidFill>
                  <a:srgbClr val="FFFF00"/>
                </a:solidFill>
                <a:latin typeface="Copperplate Gothic Bold" pitchFamily="34" charset="0"/>
              </a:rPr>
              <a:t>Elluminate  Live</a:t>
            </a:r>
          </a:p>
          <a:p>
            <a:pPr lvl="1" eaLnBrk="1" fontAlgn="auto" hangingPunct="1">
              <a:spcAft>
                <a:spcPts val="0"/>
              </a:spcAft>
              <a:buFont typeface="Arial" pitchFamily="34" charset="0"/>
              <a:buChar char="–"/>
              <a:defRPr/>
            </a:pPr>
            <a:r>
              <a:rPr lang="en-US" sz="2000" dirty="0" smtClean="0">
                <a:latin typeface="Copperplate Gothic Bold" pitchFamily="34" charset="0"/>
              </a:rPr>
              <a:t>Introducción</a:t>
            </a:r>
          </a:p>
          <a:p>
            <a:pPr lvl="1" eaLnBrk="1" fontAlgn="auto" hangingPunct="1">
              <a:spcAft>
                <a:spcPts val="0"/>
              </a:spcAft>
              <a:buFont typeface="Arial" pitchFamily="34" charset="0"/>
              <a:buChar char="–"/>
              <a:defRPr/>
            </a:pPr>
            <a:r>
              <a:rPr lang="es-PA" sz="2000" dirty="0" smtClean="0">
                <a:latin typeface="Copperplate Gothic Bold" pitchFamily="34" charset="0"/>
              </a:rPr>
              <a:t>Principales funcionalidaes</a:t>
            </a:r>
            <a:endParaRPr lang="en-US" sz="2000" dirty="0" smtClean="0">
              <a:latin typeface="Copperplate Gothic Bold" pitchFamily="34" charset="0"/>
            </a:endParaRPr>
          </a:p>
          <a:p>
            <a:pPr lvl="1" eaLnBrk="1" fontAlgn="auto" hangingPunct="1">
              <a:spcAft>
                <a:spcPts val="0"/>
              </a:spcAft>
              <a:buFont typeface="Arial" pitchFamily="34" charset="0"/>
              <a:buChar char="–"/>
              <a:defRPr/>
            </a:pPr>
            <a:r>
              <a:rPr lang="en-US" sz="2000" dirty="0" smtClean="0">
                <a:latin typeface="Copperplate Gothic Bold" pitchFamily="34" charset="0"/>
              </a:rPr>
              <a:t>Uso de la Herramienta en el CVSP</a:t>
            </a:r>
          </a:p>
          <a:p>
            <a:pPr lvl="1" eaLnBrk="1" fontAlgn="auto" hangingPunct="1">
              <a:spcAft>
                <a:spcPts val="0"/>
              </a:spcAft>
              <a:buFont typeface="Arial" pitchFamily="34" charset="0"/>
              <a:buChar char="–"/>
              <a:defRPr/>
            </a:pPr>
            <a:endParaRPr lang="en-US" sz="1100" dirty="0" smtClean="0">
              <a:latin typeface="Copperplate Gothic Bold" pitchFamily="34" charset="0"/>
            </a:endParaRPr>
          </a:p>
          <a:p>
            <a:pPr eaLnBrk="1" fontAlgn="auto" hangingPunct="1">
              <a:spcAft>
                <a:spcPts val="0"/>
              </a:spcAft>
              <a:buFont typeface="Arial" pitchFamily="34" charset="0"/>
              <a:buChar char="•"/>
              <a:defRPr/>
            </a:pPr>
            <a:r>
              <a:rPr lang="es-PA" sz="2600" dirty="0" smtClean="0">
                <a:solidFill>
                  <a:srgbClr val="FFFF00"/>
                </a:solidFill>
                <a:latin typeface="Copperplate Gothic Bold" pitchFamily="34" charset="0"/>
              </a:rPr>
              <a:t>Elluminate  Plan</a:t>
            </a:r>
            <a:endParaRPr lang="en-US" sz="2600" dirty="0" smtClean="0">
              <a:solidFill>
                <a:srgbClr val="FFFF00"/>
              </a:solidFill>
              <a:latin typeface="Copperplate Gothic Bold" pitchFamily="34" charset="0"/>
            </a:endParaRPr>
          </a:p>
          <a:p>
            <a:pPr lvl="1" eaLnBrk="1" fontAlgn="auto" hangingPunct="1">
              <a:spcAft>
                <a:spcPts val="0"/>
              </a:spcAft>
              <a:buFont typeface="Arial" pitchFamily="34" charset="0"/>
              <a:buChar char="–"/>
              <a:defRPr/>
            </a:pPr>
            <a:r>
              <a:rPr lang="en-US" sz="2000" dirty="0" smtClean="0">
                <a:latin typeface="Copperplate Gothic Bold" pitchFamily="34" charset="0"/>
              </a:rPr>
              <a:t>Introducción</a:t>
            </a:r>
          </a:p>
          <a:p>
            <a:pPr lvl="1" eaLnBrk="1" fontAlgn="auto" hangingPunct="1">
              <a:spcAft>
                <a:spcPts val="0"/>
              </a:spcAft>
              <a:buFont typeface="Arial" pitchFamily="34" charset="0"/>
              <a:buChar char="–"/>
              <a:defRPr/>
            </a:pPr>
            <a:r>
              <a:rPr lang="es-PA" sz="2000" dirty="0" smtClean="0">
                <a:latin typeface="Copperplate Gothic Bold" pitchFamily="34" charset="0"/>
              </a:rPr>
              <a:t>Principales funcionalidades</a:t>
            </a:r>
            <a:endParaRPr lang="en-US" sz="2000" dirty="0" smtClean="0">
              <a:latin typeface="Copperplate Gothic Bold" pitchFamily="34" charset="0"/>
            </a:endParaRPr>
          </a:p>
          <a:p>
            <a:pPr lvl="1" eaLnBrk="1" fontAlgn="auto" hangingPunct="1">
              <a:spcAft>
                <a:spcPts val="0"/>
              </a:spcAft>
              <a:buFont typeface="Arial" pitchFamily="34" charset="0"/>
              <a:buNone/>
              <a:defRPr/>
            </a:pPr>
            <a:endParaRPr lang="en-US" sz="1000" dirty="0" smtClean="0">
              <a:latin typeface="Copperplate Gothic Bold" pitchFamily="34" charset="0"/>
            </a:endParaRPr>
          </a:p>
          <a:p>
            <a:pPr eaLnBrk="1" fontAlgn="auto" hangingPunct="1">
              <a:spcAft>
                <a:spcPts val="0"/>
              </a:spcAft>
              <a:buFont typeface="Arial" pitchFamily="34" charset="0"/>
              <a:buChar char="•"/>
              <a:defRPr/>
            </a:pPr>
            <a:r>
              <a:rPr lang="es-PA" sz="2600" dirty="0" smtClean="0">
                <a:solidFill>
                  <a:srgbClr val="FFFF00"/>
                </a:solidFill>
                <a:latin typeface="Copperplate Gothic Bold" pitchFamily="34" charset="0"/>
              </a:rPr>
              <a:t>Elluminate  Publish</a:t>
            </a:r>
          </a:p>
          <a:p>
            <a:pPr lvl="1" eaLnBrk="1" fontAlgn="auto" hangingPunct="1">
              <a:spcAft>
                <a:spcPts val="0"/>
              </a:spcAft>
              <a:buFont typeface="Arial" pitchFamily="34" charset="0"/>
              <a:buChar char="–"/>
              <a:defRPr/>
            </a:pPr>
            <a:r>
              <a:rPr lang="en-US" sz="2000" dirty="0" smtClean="0">
                <a:latin typeface="Copperplate Gothic Bold" pitchFamily="34" charset="0"/>
              </a:rPr>
              <a:t>Introducción</a:t>
            </a:r>
          </a:p>
          <a:p>
            <a:pPr eaLnBrk="1" fontAlgn="auto" hangingPunct="1">
              <a:spcAft>
                <a:spcPts val="0"/>
              </a:spcAft>
              <a:buFont typeface="Arial" pitchFamily="34" charset="0"/>
              <a:buChar char="•"/>
              <a:defRPr/>
            </a:pPr>
            <a:endParaRPr lang="es-PA" sz="2600" dirty="0" smtClean="0">
              <a:solidFill>
                <a:srgbClr val="FFFF00"/>
              </a:solidFill>
              <a:latin typeface="Copperplate Gothic Bold" pitchFamily="34" charset="0"/>
            </a:endParaRPr>
          </a:p>
          <a:p>
            <a:pPr eaLnBrk="1" fontAlgn="auto" hangingPunct="1">
              <a:spcAft>
                <a:spcPts val="0"/>
              </a:spcAft>
              <a:buFont typeface="Arial" pitchFamily="34" charset="0"/>
              <a:buChar char="•"/>
              <a:defRPr/>
            </a:pPr>
            <a:r>
              <a:rPr lang="es-PA" sz="2600" dirty="0" smtClean="0">
                <a:solidFill>
                  <a:srgbClr val="FFFF00"/>
                </a:solidFill>
                <a:latin typeface="Copperplate Gothic Bold" pitchFamily="34" charset="0"/>
              </a:rPr>
              <a:t>Perspectivas para el uso de estas herramientas</a:t>
            </a:r>
          </a:p>
          <a:p>
            <a:pPr eaLnBrk="1" fontAlgn="auto" hangingPunct="1">
              <a:spcAft>
                <a:spcPts val="0"/>
              </a:spcAft>
              <a:buNone/>
              <a:defRPr/>
            </a:pPr>
            <a:endParaRPr lang="es-PA" sz="2600" dirty="0" smtClean="0">
              <a:solidFill>
                <a:srgbClr val="FFFF00"/>
              </a:solidFill>
              <a:latin typeface="Copperplate Gothic Bold" pitchFamily="34" charset="0"/>
            </a:endParaRPr>
          </a:p>
          <a:p>
            <a:pPr eaLnBrk="1" fontAlgn="auto" hangingPunct="1">
              <a:spcAft>
                <a:spcPts val="0"/>
              </a:spcAft>
              <a:buNone/>
              <a:defRPr/>
            </a:pPr>
            <a:endParaRPr lang="en-US" sz="2600" dirty="0" smtClean="0">
              <a:solidFill>
                <a:srgbClr val="FFFF00"/>
              </a:solidFill>
              <a:latin typeface="Copperplate Gothic Bold" pitchFamily="34" charset="0"/>
            </a:endParaRPr>
          </a:p>
        </p:txBody>
      </p:sp>
      <p:pic>
        <p:nvPicPr>
          <p:cNvPr id="4" name="Picture 3" descr="elluminate_logo_top.gif"/>
          <p:cNvPicPr>
            <a:picLocks noChangeAspect="1"/>
          </p:cNvPicPr>
          <p:nvPr/>
        </p:nvPicPr>
        <p:blipFill>
          <a:blip r:embed="rId3" cstate="print"/>
          <a:stretch>
            <a:fillRect/>
          </a:stretch>
        </p:blipFill>
        <p:spPr>
          <a:xfrm>
            <a:off x="7848600" y="381000"/>
            <a:ext cx="828675" cy="962025"/>
          </a:xfrm>
          <a:prstGeom prst="rect">
            <a:avLst/>
          </a:prstGeom>
        </p:spPr>
      </p:pic>
      <p:pic>
        <p:nvPicPr>
          <p:cNvPr id="5" name="Picture 4" descr="image001.jpg"/>
          <p:cNvPicPr>
            <a:picLocks noChangeAspect="1"/>
          </p:cNvPicPr>
          <p:nvPr/>
        </p:nvPicPr>
        <p:blipFill>
          <a:blip r:embed="rId4" cstate="print"/>
          <a:stretch>
            <a:fillRect/>
          </a:stretch>
        </p:blipFill>
        <p:spPr>
          <a:xfrm>
            <a:off x="7162800" y="5791200"/>
            <a:ext cx="1738648" cy="8371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77800"/>
            <a:ext cx="8153400" cy="914400"/>
          </a:xfrm>
        </p:spPr>
        <p:txBody>
          <a:bodyPr/>
          <a:lstStyle/>
          <a:p>
            <a:pPr>
              <a:defRPr/>
            </a:pPr>
            <a:r>
              <a:rPr lang="es-PA" sz="3600" dirty="0" smtClean="0">
                <a:solidFill>
                  <a:srgbClr val="00FF00"/>
                </a:solidFill>
                <a:latin typeface="Copperplate Gothic Bold" pitchFamily="34" charset="0"/>
              </a:rPr>
              <a:t>Página de Elluminate Publish del CVSP</a:t>
            </a:r>
            <a:endParaRPr lang="en-US" sz="3600" dirty="0" smtClean="0">
              <a:solidFill>
                <a:srgbClr val="00FF00"/>
              </a:solidFill>
              <a:latin typeface="Copperplate Gothic Bold" pitchFamily="34" charset="0"/>
            </a:endParaRPr>
          </a:p>
        </p:txBody>
      </p:sp>
      <p:pic>
        <p:nvPicPr>
          <p:cNvPr id="5122" name="Picture 2"/>
          <p:cNvPicPr>
            <a:picLocks noChangeAspect="1" noChangeArrowheads="1"/>
          </p:cNvPicPr>
          <p:nvPr/>
        </p:nvPicPr>
        <p:blipFill>
          <a:blip r:embed="rId3" cstate="print"/>
          <a:srcRect l="5000" t="8000" r="6667" b="4000"/>
          <a:stretch>
            <a:fillRect/>
          </a:stretch>
        </p:blipFill>
        <p:spPr bwMode="auto">
          <a:xfrm>
            <a:off x="318653" y="1295401"/>
            <a:ext cx="8566727" cy="533400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2362200"/>
            <a:ext cx="7772400" cy="1470025"/>
          </a:xfrm>
        </p:spPr>
        <p:txBody>
          <a:bodyPr/>
          <a:lstStyle/>
          <a:p>
            <a:pPr eaLnBrk="1" hangingPunct="1">
              <a:defRPr/>
            </a:pPr>
            <a:r>
              <a:rPr lang="es-ES_tradnl" sz="5000" b="1" dirty="0" smtClean="0">
                <a:solidFill>
                  <a:srgbClr val="00FF00"/>
                </a:solidFill>
              </a:rPr>
              <a:t>MUCHAS GRACIAS!!!</a:t>
            </a:r>
            <a:endParaRPr lang="en-US" sz="5000" dirty="0" smtClean="0">
              <a:solidFill>
                <a:srgbClr val="00FF00"/>
              </a:solidFill>
            </a:endParaRPr>
          </a:p>
        </p:txBody>
      </p:sp>
      <p:sp>
        <p:nvSpPr>
          <p:cNvPr id="3" name="TextBox 2"/>
          <p:cNvSpPr txBox="1"/>
          <p:nvPr/>
        </p:nvSpPr>
        <p:spPr>
          <a:xfrm>
            <a:off x="2743200" y="4313872"/>
            <a:ext cx="5943600" cy="1261884"/>
          </a:xfrm>
          <a:prstGeom prst="rect">
            <a:avLst/>
          </a:prstGeom>
          <a:noFill/>
        </p:spPr>
        <p:txBody>
          <a:bodyPr wrap="square" rtlCol="0">
            <a:spAutoFit/>
          </a:bodyPr>
          <a:lstStyle/>
          <a:p>
            <a:pPr algn="r"/>
            <a:r>
              <a:rPr lang="es-PA" sz="3800" b="1" dirty="0" smtClean="0">
                <a:solidFill>
                  <a:schemeClr val="bg1"/>
                </a:solidFill>
              </a:rPr>
              <a:t>Ing. Madgledis Almanza</a:t>
            </a:r>
          </a:p>
          <a:p>
            <a:pPr algn="r"/>
            <a:r>
              <a:rPr lang="es-PA" sz="3800" b="1" dirty="0" smtClean="0">
                <a:solidFill>
                  <a:schemeClr val="bg1"/>
                </a:solidFill>
              </a:rPr>
              <a:t>cvsp@paho.org</a:t>
            </a:r>
            <a:endParaRPr lang="en-US" sz="3800" b="1" dirty="0">
              <a:solidFill>
                <a:schemeClr val="bg1"/>
              </a:solidFill>
            </a:endParaRPr>
          </a:p>
        </p:txBody>
      </p:sp>
    </p:spTree>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7800"/>
            <a:ext cx="7772400" cy="914400"/>
          </a:xfrm>
        </p:spPr>
        <p:txBody>
          <a:bodyPr/>
          <a:lstStyle/>
          <a:p>
            <a:pPr>
              <a:defRPr/>
            </a:pPr>
            <a:r>
              <a:rPr lang="en-US" sz="3600" dirty="0" smtClean="0">
                <a:solidFill>
                  <a:srgbClr val="00FF00"/>
                </a:solidFill>
                <a:latin typeface="Copperplate Gothic Bold" pitchFamily="34" charset="0"/>
              </a:rPr>
              <a:t>Elluminate  Live</a:t>
            </a:r>
          </a:p>
        </p:txBody>
      </p:sp>
      <p:sp>
        <p:nvSpPr>
          <p:cNvPr id="4099" name="Content Placeholder 2"/>
          <p:cNvSpPr>
            <a:spLocks noGrp="1"/>
          </p:cNvSpPr>
          <p:nvPr>
            <p:ph idx="1"/>
          </p:nvPr>
        </p:nvSpPr>
        <p:spPr>
          <a:xfrm>
            <a:off x="457200" y="1092200"/>
            <a:ext cx="8229600" cy="5029200"/>
          </a:xfrm>
        </p:spPr>
        <p:txBody>
          <a:bodyPr/>
          <a:lstStyle/>
          <a:p>
            <a:pPr eaLnBrk="1" hangingPunct="1">
              <a:buFont typeface="Arial" charset="0"/>
              <a:buNone/>
              <a:defRPr/>
            </a:pPr>
            <a:r>
              <a:rPr lang="es-PA" sz="3200" b="1" dirty="0" smtClean="0">
                <a:solidFill>
                  <a:srgbClr val="FFFF00"/>
                </a:solidFill>
                <a:latin typeface="Copperplate Gothic Bold" pitchFamily="34" charset="0"/>
              </a:rPr>
              <a:t>Introducción</a:t>
            </a:r>
          </a:p>
          <a:p>
            <a:pPr eaLnBrk="1" hangingPunct="1">
              <a:buFont typeface="Arial" charset="0"/>
              <a:buNone/>
              <a:defRPr/>
            </a:pPr>
            <a:endParaRPr lang="es-PA" sz="1500" b="1" dirty="0" smtClean="0">
              <a:solidFill>
                <a:srgbClr val="FFFF00"/>
              </a:solidFill>
              <a:latin typeface="Copperplate Gothic Bold" pitchFamily="34" charset="0"/>
            </a:endParaRPr>
          </a:p>
          <a:p>
            <a:pPr eaLnBrk="1" hangingPunct="1">
              <a:buFont typeface="Arial" charset="0"/>
              <a:buNone/>
              <a:defRPr/>
            </a:pPr>
            <a:endParaRPr lang="en-US" sz="1500" b="1" dirty="0" smtClean="0">
              <a:solidFill>
                <a:srgbClr val="FFFF00"/>
              </a:solidFill>
              <a:latin typeface="Copperplate Gothic Bold" pitchFamily="34" charset="0"/>
            </a:endParaRPr>
          </a:p>
          <a:p>
            <a:pPr eaLnBrk="1" hangingPunct="1">
              <a:defRPr/>
            </a:pPr>
            <a:r>
              <a:rPr lang="es-ES" sz="3000" dirty="0" smtClean="0"/>
              <a:t>Elluminate es una herramienta de comunicación sincrónica . </a:t>
            </a:r>
          </a:p>
          <a:p>
            <a:pPr eaLnBrk="1" hangingPunct="1">
              <a:buFont typeface="Arial" charset="0"/>
              <a:buNone/>
              <a:defRPr/>
            </a:pPr>
            <a:endParaRPr lang="es-PA" sz="1000" dirty="0" smtClean="0"/>
          </a:p>
          <a:p>
            <a:pPr eaLnBrk="1" hangingPunct="1">
              <a:buFont typeface="Arial" charset="0"/>
              <a:buNone/>
              <a:defRPr/>
            </a:pPr>
            <a:endParaRPr lang="en-US" sz="1000" dirty="0" smtClean="0"/>
          </a:p>
          <a:p>
            <a:pPr eaLnBrk="1" hangingPunct="1">
              <a:defRPr/>
            </a:pPr>
            <a:r>
              <a:rPr lang="es-ES" sz="3000" dirty="0" smtClean="0"/>
              <a:t>Esta herramienta requiere la compra del servicio externo Elluminate Live y su configuración en la instalación de Moodle. </a:t>
            </a:r>
            <a:endParaRPr lang="en-US" sz="3000" dirty="0" smtClean="0"/>
          </a:p>
          <a:p>
            <a:pPr eaLnBrk="1" hangingPunct="1">
              <a:buFont typeface="Arial" charset="0"/>
              <a:buNone/>
              <a:defRPr/>
            </a:pPr>
            <a:endParaRPr lang="en-US" dirty="0" smtClean="0"/>
          </a:p>
        </p:txBody>
      </p:sp>
      <p:pic>
        <p:nvPicPr>
          <p:cNvPr id="4" name="Picture 3" descr="elluminate_logo_top.gif"/>
          <p:cNvPicPr>
            <a:picLocks noChangeAspect="1"/>
          </p:cNvPicPr>
          <p:nvPr/>
        </p:nvPicPr>
        <p:blipFill>
          <a:blip r:embed="rId3" cstate="print"/>
          <a:stretch>
            <a:fillRect/>
          </a:stretch>
        </p:blipFill>
        <p:spPr>
          <a:xfrm>
            <a:off x="7848600" y="381000"/>
            <a:ext cx="828675" cy="962025"/>
          </a:xfrm>
          <a:prstGeom prst="rect">
            <a:avLst/>
          </a:prstGeom>
        </p:spPr>
      </p:pic>
      <p:pic>
        <p:nvPicPr>
          <p:cNvPr id="5" name="Picture 4" descr="image001.jpg"/>
          <p:cNvPicPr>
            <a:picLocks noChangeAspect="1"/>
          </p:cNvPicPr>
          <p:nvPr/>
        </p:nvPicPr>
        <p:blipFill>
          <a:blip r:embed="rId4" cstate="print"/>
          <a:stretch>
            <a:fillRect/>
          </a:stretch>
        </p:blipFill>
        <p:spPr>
          <a:xfrm>
            <a:off x="7162800" y="5791200"/>
            <a:ext cx="1738648" cy="8371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254000"/>
            <a:ext cx="8686800" cy="914400"/>
          </a:xfrm>
        </p:spPr>
        <p:txBody>
          <a:bodyPr/>
          <a:lstStyle/>
          <a:p>
            <a:pPr>
              <a:defRPr/>
            </a:pPr>
            <a:r>
              <a:rPr lang="es-PA" dirty="0" smtClean="0">
                <a:solidFill>
                  <a:srgbClr val="00FF00"/>
                </a:solidFill>
                <a:latin typeface="Copperplate Gothic Bold" pitchFamily="34" charset="0"/>
              </a:rPr>
              <a:t>Entorno  de la sala elluminate  Live</a:t>
            </a:r>
            <a:endParaRPr lang="en-US" dirty="0" smtClean="0">
              <a:solidFill>
                <a:srgbClr val="00FF00"/>
              </a:solidFill>
              <a:latin typeface="Copperplate Gothic Bold"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838200" y="990600"/>
            <a:ext cx="7467599" cy="5603621"/>
          </a:xfrm>
          <a:prstGeom prst="rect">
            <a:avLst/>
          </a:prstGeom>
          <a:noFill/>
          <a:ln w="9525">
            <a:noFill/>
            <a:miter lim="800000"/>
            <a:headEnd/>
            <a:tailEnd/>
          </a:ln>
          <a:effectLst/>
        </p:spPr>
      </p:pic>
    </p:spTree>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254000"/>
            <a:ext cx="7772400" cy="914400"/>
          </a:xfrm>
        </p:spPr>
        <p:txBody>
          <a:bodyPr/>
          <a:lstStyle/>
          <a:p>
            <a:pPr>
              <a:defRPr/>
            </a:pPr>
            <a:r>
              <a:rPr lang="en-US" sz="3600" dirty="0" smtClean="0">
                <a:solidFill>
                  <a:srgbClr val="00FF00"/>
                </a:solidFill>
                <a:latin typeface="Copperplate Gothic Bold" pitchFamily="34" charset="0"/>
              </a:rPr>
              <a:t>Elluminate  Live</a:t>
            </a:r>
          </a:p>
        </p:txBody>
      </p:sp>
      <p:pic>
        <p:nvPicPr>
          <p:cNvPr id="2056" name="Picture 32"/>
          <p:cNvPicPr>
            <a:picLocks noChangeAspect="1" noChangeArrowheads="1"/>
          </p:cNvPicPr>
          <p:nvPr/>
        </p:nvPicPr>
        <p:blipFill>
          <a:blip r:embed="rId3" cstate="print"/>
          <a:srcRect/>
          <a:stretch>
            <a:fillRect/>
          </a:stretch>
        </p:blipFill>
        <p:spPr bwMode="auto">
          <a:xfrm>
            <a:off x="685800" y="3124200"/>
            <a:ext cx="455341" cy="533400"/>
          </a:xfrm>
          <a:prstGeom prst="rect">
            <a:avLst/>
          </a:prstGeom>
          <a:noFill/>
          <a:ln w="9525">
            <a:noFill/>
            <a:miter lim="800000"/>
            <a:headEnd/>
            <a:tailEnd/>
          </a:ln>
        </p:spPr>
      </p:pic>
      <p:pic>
        <p:nvPicPr>
          <p:cNvPr id="2057" name="Picture 33"/>
          <p:cNvPicPr>
            <a:picLocks noChangeAspect="1" noChangeArrowheads="1"/>
          </p:cNvPicPr>
          <p:nvPr/>
        </p:nvPicPr>
        <p:blipFill>
          <a:blip r:embed="rId4" cstate="print"/>
          <a:srcRect/>
          <a:stretch>
            <a:fillRect/>
          </a:stretch>
        </p:blipFill>
        <p:spPr bwMode="auto">
          <a:xfrm>
            <a:off x="2514600" y="3124200"/>
            <a:ext cx="506046" cy="533400"/>
          </a:xfrm>
          <a:prstGeom prst="rect">
            <a:avLst/>
          </a:prstGeom>
          <a:noFill/>
          <a:ln w="9525">
            <a:noFill/>
            <a:miter lim="800000"/>
            <a:headEnd/>
            <a:tailEnd/>
          </a:ln>
        </p:spPr>
      </p:pic>
      <p:pic>
        <p:nvPicPr>
          <p:cNvPr id="2058" name="Picture 37"/>
          <p:cNvPicPr>
            <a:picLocks noChangeAspect="1" noChangeArrowheads="1"/>
          </p:cNvPicPr>
          <p:nvPr/>
        </p:nvPicPr>
        <p:blipFill>
          <a:blip r:embed="rId5" cstate="print"/>
          <a:srcRect r="12500" b="12500"/>
          <a:stretch>
            <a:fillRect/>
          </a:stretch>
        </p:blipFill>
        <p:spPr bwMode="auto">
          <a:xfrm>
            <a:off x="1600200" y="3124200"/>
            <a:ext cx="457200" cy="533400"/>
          </a:xfrm>
          <a:prstGeom prst="rect">
            <a:avLst/>
          </a:prstGeom>
          <a:noFill/>
          <a:ln w="9525">
            <a:noFill/>
            <a:miter lim="800000"/>
            <a:headEnd/>
            <a:tailEnd/>
          </a:ln>
        </p:spPr>
      </p:pic>
      <p:pic>
        <p:nvPicPr>
          <p:cNvPr id="2059" name="Picture 35"/>
          <p:cNvPicPr>
            <a:picLocks noChangeAspect="1" noChangeArrowheads="1"/>
          </p:cNvPicPr>
          <p:nvPr/>
        </p:nvPicPr>
        <p:blipFill>
          <a:blip r:embed="rId6" cstate="print"/>
          <a:srcRect r="12500" b="22916"/>
          <a:stretch>
            <a:fillRect/>
          </a:stretch>
        </p:blipFill>
        <p:spPr bwMode="auto">
          <a:xfrm>
            <a:off x="3429000" y="3124200"/>
            <a:ext cx="533400" cy="533400"/>
          </a:xfrm>
          <a:prstGeom prst="rect">
            <a:avLst/>
          </a:prstGeom>
          <a:noFill/>
          <a:ln w="9525">
            <a:noFill/>
            <a:miter lim="800000"/>
            <a:headEnd/>
            <a:tailEnd/>
          </a:ln>
        </p:spPr>
      </p:pic>
      <p:sp>
        <p:nvSpPr>
          <p:cNvPr id="14" name="TextBox 13"/>
          <p:cNvSpPr txBox="1"/>
          <p:nvPr/>
        </p:nvSpPr>
        <p:spPr>
          <a:xfrm>
            <a:off x="304800" y="1066800"/>
            <a:ext cx="8610600" cy="584775"/>
          </a:xfrm>
          <a:prstGeom prst="rect">
            <a:avLst/>
          </a:prstGeom>
          <a:noFill/>
        </p:spPr>
        <p:txBody>
          <a:bodyPr wrap="square" rtlCol="0">
            <a:spAutoFit/>
          </a:bodyPr>
          <a:lstStyle/>
          <a:p>
            <a:pPr marL="342900" indent="-342900" fontAlgn="base">
              <a:spcBef>
                <a:spcPct val="20000"/>
              </a:spcBef>
              <a:spcAft>
                <a:spcPct val="0"/>
              </a:spcAft>
              <a:buClr>
                <a:srgbClr val="FFCC00"/>
              </a:buClr>
              <a:defRPr/>
            </a:pPr>
            <a:r>
              <a:rPr lang="es-PA" sz="3200" b="1" dirty="0">
                <a:solidFill>
                  <a:srgbClr val="FFFF00"/>
                </a:solidFill>
                <a:latin typeface="Copperplate Gothic Bold" pitchFamily="34" charset="0"/>
              </a:rPr>
              <a:t>Principales funcionalidades</a:t>
            </a:r>
            <a:endParaRPr lang="en-US" sz="3200" b="1" dirty="0">
              <a:solidFill>
                <a:srgbClr val="FFFF00"/>
              </a:solidFill>
              <a:latin typeface="Copperplate Gothic Bold" pitchFamily="34" charset="0"/>
            </a:endParaRPr>
          </a:p>
        </p:txBody>
      </p:sp>
      <p:pic>
        <p:nvPicPr>
          <p:cNvPr id="16" name="Picture 15" descr="elluminate_logo_top.gif"/>
          <p:cNvPicPr>
            <a:picLocks noChangeAspect="1"/>
          </p:cNvPicPr>
          <p:nvPr/>
        </p:nvPicPr>
        <p:blipFill>
          <a:blip r:embed="rId7" cstate="print"/>
          <a:stretch>
            <a:fillRect/>
          </a:stretch>
        </p:blipFill>
        <p:spPr>
          <a:xfrm>
            <a:off x="7848600" y="381000"/>
            <a:ext cx="828675" cy="962025"/>
          </a:xfrm>
          <a:prstGeom prst="rect">
            <a:avLst/>
          </a:prstGeom>
        </p:spPr>
      </p:pic>
      <p:pic>
        <p:nvPicPr>
          <p:cNvPr id="17" name="Picture 16" descr="image001.jpg"/>
          <p:cNvPicPr>
            <a:picLocks noChangeAspect="1"/>
          </p:cNvPicPr>
          <p:nvPr/>
        </p:nvPicPr>
        <p:blipFill>
          <a:blip r:embed="rId8" cstate="print"/>
          <a:stretch>
            <a:fillRect/>
          </a:stretch>
        </p:blipFill>
        <p:spPr>
          <a:xfrm>
            <a:off x="7162800" y="5791200"/>
            <a:ext cx="1738648" cy="837127"/>
          </a:xfrm>
          <a:prstGeom prst="rect">
            <a:avLst/>
          </a:prstGeom>
        </p:spPr>
      </p:pic>
      <p:sp>
        <p:nvSpPr>
          <p:cNvPr id="18" name="TextBox 17"/>
          <p:cNvSpPr txBox="1"/>
          <p:nvPr/>
        </p:nvSpPr>
        <p:spPr>
          <a:xfrm>
            <a:off x="457200" y="2187714"/>
            <a:ext cx="3886200" cy="707886"/>
          </a:xfrm>
          <a:prstGeom prst="rect">
            <a:avLst/>
          </a:prstGeom>
          <a:noFill/>
        </p:spPr>
        <p:txBody>
          <a:bodyPr wrap="square" rtlCol="0">
            <a:spAutoFit/>
          </a:bodyPr>
          <a:lstStyle/>
          <a:p>
            <a:r>
              <a:rPr lang="es-PA" sz="2200" b="1" dirty="0" smtClean="0">
                <a:solidFill>
                  <a:schemeClr val="bg1"/>
                </a:solidFill>
              </a:rPr>
              <a:t>Información de los Participantes</a:t>
            </a:r>
          </a:p>
          <a:p>
            <a:endParaRPr lang="en-US" dirty="0"/>
          </a:p>
        </p:txBody>
      </p:sp>
      <p:pic>
        <p:nvPicPr>
          <p:cNvPr id="19" name="Picture 18"/>
          <p:cNvPicPr/>
          <p:nvPr/>
        </p:nvPicPr>
        <p:blipFill>
          <a:blip r:embed="rId9" cstate="print"/>
          <a:srcRect l="2586" t="38188" r="93298" b="56909"/>
          <a:stretch>
            <a:fillRect/>
          </a:stretch>
        </p:blipFill>
        <p:spPr bwMode="auto">
          <a:xfrm>
            <a:off x="609600" y="4038600"/>
            <a:ext cx="533400" cy="609600"/>
          </a:xfrm>
          <a:prstGeom prst="rect">
            <a:avLst/>
          </a:prstGeom>
          <a:noFill/>
          <a:ln w="9525">
            <a:noFill/>
            <a:miter lim="800000"/>
            <a:headEnd/>
            <a:tailEnd/>
          </a:ln>
          <a:effectLst/>
        </p:spPr>
      </p:pic>
      <p:sp>
        <p:nvSpPr>
          <p:cNvPr id="20" name="TextBox 19"/>
          <p:cNvSpPr txBox="1"/>
          <p:nvPr/>
        </p:nvSpPr>
        <p:spPr>
          <a:xfrm>
            <a:off x="5943600" y="2187714"/>
            <a:ext cx="1752600" cy="707886"/>
          </a:xfrm>
          <a:prstGeom prst="rect">
            <a:avLst/>
          </a:prstGeom>
          <a:noFill/>
        </p:spPr>
        <p:txBody>
          <a:bodyPr wrap="square" rtlCol="0">
            <a:spAutoFit/>
          </a:bodyPr>
          <a:lstStyle/>
          <a:p>
            <a:r>
              <a:rPr lang="es-PA" sz="2200" b="1" dirty="0" smtClean="0">
                <a:solidFill>
                  <a:schemeClr val="bg1"/>
                </a:solidFill>
              </a:rPr>
              <a:t>Pizarra</a:t>
            </a:r>
          </a:p>
          <a:p>
            <a:endParaRPr lang="en-US" dirty="0"/>
          </a:p>
        </p:txBody>
      </p:sp>
      <p:pic>
        <p:nvPicPr>
          <p:cNvPr id="21" name="Picture 3"/>
          <p:cNvPicPr>
            <a:picLocks noChangeAspect="1" noChangeArrowheads="1"/>
          </p:cNvPicPr>
          <p:nvPr/>
        </p:nvPicPr>
        <p:blipFill>
          <a:blip r:embed="rId10" cstate="print"/>
          <a:srcRect/>
          <a:stretch>
            <a:fillRect/>
          </a:stretch>
        </p:blipFill>
        <p:spPr bwMode="auto">
          <a:xfrm>
            <a:off x="5943600" y="2895600"/>
            <a:ext cx="914400" cy="3386138"/>
          </a:xfrm>
          <a:prstGeom prst="rect">
            <a:avLst/>
          </a:prstGeom>
          <a:noFill/>
          <a:ln w="9525">
            <a:noFill/>
            <a:miter lim="800000"/>
            <a:headEnd/>
            <a:tailEnd/>
          </a:ln>
        </p:spPr>
      </p:pic>
      <p:pic>
        <p:nvPicPr>
          <p:cNvPr id="22" name="Picture 21"/>
          <p:cNvPicPr/>
          <p:nvPr/>
        </p:nvPicPr>
        <p:blipFill>
          <a:blip r:embed="rId9" cstate="print"/>
          <a:srcRect l="21861" t="37593" r="74906" b="56463"/>
          <a:stretch>
            <a:fillRect/>
          </a:stretch>
        </p:blipFill>
        <p:spPr bwMode="auto">
          <a:xfrm>
            <a:off x="1600200" y="4038600"/>
            <a:ext cx="533400" cy="609600"/>
          </a:xfrm>
          <a:prstGeom prst="rect">
            <a:avLst/>
          </a:prstGeom>
          <a:noFill/>
          <a:ln w="9525">
            <a:noFill/>
            <a:miter lim="800000"/>
            <a:headEnd/>
            <a:tailEnd/>
          </a:ln>
          <a:effectLst/>
        </p:spPr>
      </p:pic>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254000"/>
            <a:ext cx="7772400" cy="914400"/>
          </a:xfrm>
        </p:spPr>
        <p:txBody>
          <a:bodyPr/>
          <a:lstStyle/>
          <a:p>
            <a:pPr>
              <a:defRPr/>
            </a:pPr>
            <a:r>
              <a:rPr lang="en-US" sz="3600" dirty="0" smtClean="0">
                <a:solidFill>
                  <a:srgbClr val="00FF00"/>
                </a:solidFill>
                <a:latin typeface="Copperplate Gothic Bold" pitchFamily="34" charset="0"/>
              </a:rPr>
              <a:t>Elluminate  Live</a:t>
            </a:r>
          </a:p>
        </p:txBody>
      </p:sp>
      <p:pic>
        <p:nvPicPr>
          <p:cNvPr id="2050" name="Picture 7"/>
          <p:cNvPicPr>
            <a:picLocks noChangeAspect="1" noChangeArrowheads="1"/>
          </p:cNvPicPr>
          <p:nvPr/>
        </p:nvPicPr>
        <p:blipFill>
          <a:blip r:embed="rId3" cstate="print"/>
          <a:srcRect/>
          <a:stretch>
            <a:fillRect/>
          </a:stretch>
        </p:blipFill>
        <p:spPr bwMode="auto">
          <a:xfrm>
            <a:off x="762000" y="2667000"/>
            <a:ext cx="2686050" cy="2781300"/>
          </a:xfrm>
          <a:prstGeom prst="rect">
            <a:avLst/>
          </a:prstGeom>
          <a:noFill/>
          <a:ln w="9525">
            <a:noFill/>
            <a:miter lim="800000"/>
            <a:headEnd/>
            <a:tailEnd/>
          </a:ln>
        </p:spPr>
      </p:pic>
      <p:pic>
        <p:nvPicPr>
          <p:cNvPr id="2051" name="Picture 1"/>
          <p:cNvPicPr>
            <a:picLocks noChangeAspect="1" noChangeArrowheads="1"/>
          </p:cNvPicPr>
          <p:nvPr/>
        </p:nvPicPr>
        <p:blipFill>
          <a:blip r:embed="rId4" cstate="print"/>
          <a:srcRect/>
          <a:stretch>
            <a:fillRect/>
          </a:stretch>
        </p:blipFill>
        <p:spPr bwMode="auto">
          <a:xfrm>
            <a:off x="1676400" y="1828800"/>
            <a:ext cx="638175" cy="6096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886200" y="2667000"/>
            <a:ext cx="2971800" cy="1476375"/>
          </a:xfrm>
          <a:prstGeom prst="rect">
            <a:avLst/>
          </a:prstGeom>
          <a:noFill/>
          <a:ln w="9525">
            <a:noFill/>
            <a:miter lim="800000"/>
            <a:headEnd/>
            <a:tailEnd/>
          </a:ln>
        </p:spPr>
      </p:pic>
      <p:pic>
        <p:nvPicPr>
          <p:cNvPr id="2053" name="Picture 1"/>
          <p:cNvPicPr>
            <a:picLocks noChangeAspect="1" noChangeArrowheads="1"/>
          </p:cNvPicPr>
          <p:nvPr/>
        </p:nvPicPr>
        <p:blipFill>
          <a:blip r:embed="rId6" cstate="print"/>
          <a:srcRect/>
          <a:stretch>
            <a:fillRect/>
          </a:stretch>
        </p:blipFill>
        <p:spPr bwMode="auto">
          <a:xfrm>
            <a:off x="4953000" y="1905000"/>
            <a:ext cx="485775" cy="476250"/>
          </a:xfrm>
          <a:prstGeom prst="rect">
            <a:avLst/>
          </a:prstGeom>
          <a:noFill/>
          <a:ln w="9525">
            <a:noFill/>
            <a:miter lim="800000"/>
            <a:headEnd/>
            <a:tailEnd/>
          </a:ln>
        </p:spPr>
      </p:pic>
      <p:pic>
        <p:nvPicPr>
          <p:cNvPr id="2054" name="Picture 1"/>
          <p:cNvPicPr>
            <a:picLocks noChangeAspect="1" noChangeArrowheads="1"/>
          </p:cNvPicPr>
          <p:nvPr/>
        </p:nvPicPr>
        <p:blipFill>
          <a:blip r:embed="rId7" cstate="print"/>
          <a:srcRect/>
          <a:stretch>
            <a:fillRect/>
          </a:stretch>
        </p:blipFill>
        <p:spPr bwMode="auto">
          <a:xfrm>
            <a:off x="7924800" y="3733800"/>
            <a:ext cx="485775" cy="476250"/>
          </a:xfrm>
          <a:prstGeom prst="rect">
            <a:avLst/>
          </a:prstGeom>
          <a:noFill/>
          <a:ln w="9525">
            <a:noFill/>
            <a:miter lim="800000"/>
            <a:headEnd/>
            <a:tailEnd/>
          </a:ln>
        </p:spPr>
      </p:pic>
      <p:pic>
        <p:nvPicPr>
          <p:cNvPr id="2055" name="Picture 1"/>
          <p:cNvPicPr>
            <a:picLocks noChangeAspect="1" noChangeArrowheads="1"/>
          </p:cNvPicPr>
          <p:nvPr/>
        </p:nvPicPr>
        <p:blipFill>
          <a:blip r:embed="rId8" cstate="print"/>
          <a:srcRect/>
          <a:stretch>
            <a:fillRect/>
          </a:stretch>
        </p:blipFill>
        <p:spPr bwMode="auto">
          <a:xfrm>
            <a:off x="7924800" y="2743200"/>
            <a:ext cx="485775" cy="476250"/>
          </a:xfrm>
          <a:prstGeom prst="rect">
            <a:avLst/>
          </a:prstGeom>
          <a:noFill/>
          <a:ln w="9525">
            <a:noFill/>
            <a:miter lim="800000"/>
            <a:headEnd/>
            <a:tailEnd/>
          </a:ln>
        </p:spPr>
      </p:pic>
      <p:sp>
        <p:nvSpPr>
          <p:cNvPr id="14" name="TextBox 13"/>
          <p:cNvSpPr txBox="1"/>
          <p:nvPr/>
        </p:nvSpPr>
        <p:spPr>
          <a:xfrm>
            <a:off x="304800" y="1066800"/>
            <a:ext cx="8610600" cy="584775"/>
          </a:xfrm>
          <a:prstGeom prst="rect">
            <a:avLst/>
          </a:prstGeom>
          <a:noFill/>
        </p:spPr>
        <p:txBody>
          <a:bodyPr wrap="square" rtlCol="0">
            <a:spAutoFit/>
          </a:bodyPr>
          <a:lstStyle/>
          <a:p>
            <a:pPr marL="342900" indent="-342900" fontAlgn="base">
              <a:spcBef>
                <a:spcPct val="20000"/>
              </a:spcBef>
              <a:spcAft>
                <a:spcPct val="0"/>
              </a:spcAft>
              <a:buClr>
                <a:srgbClr val="FFCC00"/>
              </a:buClr>
              <a:defRPr/>
            </a:pPr>
            <a:r>
              <a:rPr lang="es-PA" sz="3200" b="1" dirty="0">
                <a:solidFill>
                  <a:srgbClr val="FFFF00"/>
                </a:solidFill>
                <a:latin typeface="Copperplate Gothic Bold" pitchFamily="34" charset="0"/>
              </a:rPr>
              <a:t>Principales funcionalidades</a:t>
            </a:r>
            <a:endParaRPr lang="en-US" sz="3200" b="1" dirty="0">
              <a:solidFill>
                <a:srgbClr val="FFFF00"/>
              </a:solidFill>
              <a:latin typeface="Copperplate Gothic Bold" pitchFamily="34" charset="0"/>
            </a:endParaRPr>
          </a:p>
        </p:txBody>
      </p:sp>
      <p:pic>
        <p:nvPicPr>
          <p:cNvPr id="16" name="Picture 15" descr="elluminate_logo_top.gif"/>
          <p:cNvPicPr>
            <a:picLocks noChangeAspect="1"/>
          </p:cNvPicPr>
          <p:nvPr/>
        </p:nvPicPr>
        <p:blipFill>
          <a:blip r:embed="rId9" cstate="print"/>
          <a:stretch>
            <a:fillRect/>
          </a:stretch>
        </p:blipFill>
        <p:spPr>
          <a:xfrm>
            <a:off x="7848600" y="381000"/>
            <a:ext cx="828675" cy="962025"/>
          </a:xfrm>
          <a:prstGeom prst="rect">
            <a:avLst/>
          </a:prstGeom>
        </p:spPr>
      </p:pic>
      <p:pic>
        <p:nvPicPr>
          <p:cNvPr id="17" name="Picture 16" descr="image001.jpg"/>
          <p:cNvPicPr>
            <a:picLocks noChangeAspect="1"/>
          </p:cNvPicPr>
          <p:nvPr/>
        </p:nvPicPr>
        <p:blipFill>
          <a:blip r:embed="rId10" cstate="print"/>
          <a:stretch>
            <a:fillRect/>
          </a:stretch>
        </p:blipFill>
        <p:spPr>
          <a:xfrm>
            <a:off x="7162800" y="5791200"/>
            <a:ext cx="1738648" cy="8371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55600"/>
            <a:ext cx="7772400" cy="914400"/>
          </a:xfrm>
        </p:spPr>
        <p:txBody>
          <a:bodyPr/>
          <a:lstStyle/>
          <a:p>
            <a:pPr>
              <a:defRPr/>
            </a:pPr>
            <a:r>
              <a:rPr lang="en-US" sz="3600" dirty="0" smtClean="0">
                <a:solidFill>
                  <a:srgbClr val="00FF00"/>
                </a:solidFill>
                <a:latin typeface="Copperplate Gothic Bold" pitchFamily="34" charset="0"/>
              </a:rPr>
              <a:t>Elluminate  Live</a:t>
            </a:r>
          </a:p>
        </p:txBody>
      </p:sp>
      <p:sp>
        <p:nvSpPr>
          <p:cNvPr id="11267" name="Content Placeholder 2"/>
          <p:cNvSpPr>
            <a:spLocks noGrp="1"/>
          </p:cNvSpPr>
          <p:nvPr>
            <p:ph idx="1"/>
          </p:nvPr>
        </p:nvSpPr>
        <p:spPr>
          <a:xfrm>
            <a:off x="685800" y="1638300"/>
            <a:ext cx="7772400" cy="4114800"/>
          </a:xfrm>
        </p:spPr>
        <p:txBody>
          <a:bodyPr/>
          <a:lstStyle/>
          <a:p>
            <a:pPr eaLnBrk="1" hangingPunct="1">
              <a:buFontTx/>
              <a:buNone/>
              <a:defRPr/>
            </a:pPr>
            <a:r>
              <a:rPr lang="es-PA" sz="2800" dirty="0" smtClean="0">
                <a:solidFill>
                  <a:srgbClr val="FFFF00"/>
                </a:solidFill>
                <a:latin typeface="Copperplate Gothic Bold" pitchFamily="34" charset="0"/>
              </a:rPr>
              <a:t>Uso</a:t>
            </a:r>
            <a:r>
              <a:rPr lang="en-US" sz="2800" dirty="0" smtClean="0">
                <a:solidFill>
                  <a:srgbClr val="FFFF00"/>
                </a:solidFill>
                <a:latin typeface="Copperplate Gothic Bold" pitchFamily="34" charset="0"/>
              </a:rPr>
              <a:t> en el CVSP</a:t>
            </a:r>
          </a:p>
          <a:p>
            <a:pPr eaLnBrk="1" hangingPunct="1">
              <a:buFontTx/>
              <a:buNone/>
              <a:defRPr/>
            </a:pPr>
            <a:endParaRPr lang="en-US" sz="1000" dirty="0" smtClean="0">
              <a:solidFill>
                <a:srgbClr val="FFFF00"/>
              </a:solidFill>
              <a:latin typeface="Copperplate Gothic Bold" pitchFamily="34" charset="0"/>
            </a:endParaRPr>
          </a:p>
          <a:p>
            <a:pPr eaLnBrk="1" hangingPunct="1">
              <a:defRPr/>
            </a:pPr>
            <a:r>
              <a:rPr lang="en-US" dirty="0" smtClean="0">
                <a:latin typeface="Copperplate Gothic Bold" pitchFamily="34" charset="0"/>
              </a:rPr>
              <a:t>45 Salas </a:t>
            </a:r>
            <a:r>
              <a:rPr lang="es-PA" dirty="0" smtClean="0">
                <a:latin typeface="Copperplate Gothic Bold" pitchFamily="34" charset="0"/>
              </a:rPr>
              <a:t>distribuidas</a:t>
            </a:r>
            <a:r>
              <a:rPr lang="en-US" dirty="0" smtClean="0">
                <a:latin typeface="Copperplate Gothic Bold" pitchFamily="34" charset="0"/>
              </a:rPr>
              <a:t> en 15 </a:t>
            </a:r>
            <a:r>
              <a:rPr lang="es-PA" dirty="0" smtClean="0">
                <a:latin typeface="Copperplate Gothic Bold" pitchFamily="34" charset="0"/>
              </a:rPr>
              <a:t>cursos</a:t>
            </a:r>
          </a:p>
          <a:p>
            <a:pPr eaLnBrk="1" hangingPunct="1">
              <a:defRPr/>
            </a:pPr>
            <a:endParaRPr lang="es-PA" sz="1000" dirty="0" smtClean="0">
              <a:latin typeface="Copperplate Gothic Bold" pitchFamily="34" charset="0"/>
            </a:endParaRPr>
          </a:p>
          <a:p>
            <a:pPr eaLnBrk="1" hangingPunct="1">
              <a:defRPr/>
            </a:pPr>
            <a:endParaRPr lang="en-US" sz="1000" dirty="0" smtClean="0">
              <a:latin typeface="Copperplate Gothic Bold" pitchFamily="34" charset="0"/>
            </a:endParaRPr>
          </a:p>
          <a:p>
            <a:pPr eaLnBrk="1" hangingPunct="1">
              <a:defRPr/>
            </a:pPr>
            <a:r>
              <a:rPr lang="es-ES" dirty="0" smtClean="0">
                <a:latin typeface="Copperplate Gothic Bold" pitchFamily="34" charset="0"/>
              </a:rPr>
              <a:t>Tres tipos de salas de acuerdo a función</a:t>
            </a:r>
          </a:p>
          <a:p>
            <a:pPr lvl="1" eaLnBrk="1" hangingPunct="1">
              <a:defRPr/>
            </a:pPr>
            <a:r>
              <a:rPr lang="es-ES" sz="2000" dirty="0" smtClean="0">
                <a:latin typeface="Copperplate Gothic Bold" pitchFamily="34" charset="0"/>
              </a:rPr>
              <a:t>Sala General</a:t>
            </a:r>
          </a:p>
          <a:p>
            <a:pPr lvl="1" eaLnBrk="1" hangingPunct="1">
              <a:defRPr/>
            </a:pPr>
            <a:r>
              <a:rPr lang="es-ES" sz="2000" dirty="0" smtClean="0">
                <a:latin typeface="Copperplate Gothic Bold" pitchFamily="34" charset="0"/>
              </a:rPr>
              <a:t>Sala de Tutores</a:t>
            </a:r>
          </a:p>
          <a:p>
            <a:pPr lvl="1" eaLnBrk="1" hangingPunct="1">
              <a:defRPr/>
            </a:pPr>
            <a:r>
              <a:rPr lang="es-ES" sz="2000" dirty="0" smtClean="0">
                <a:latin typeface="Copperplate Gothic Bold" pitchFamily="34" charset="0"/>
              </a:rPr>
              <a:t>Sala de Grupo</a:t>
            </a:r>
          </a:p>
          <a:p>
            <a:pPr eaLnBrk="1" hangingPunct="1">
              <a:defRPr/>
            </a:pPr>
            <a:endParaRPr lang="es-ES" sz="1000" dirty="0" smtClean="0">
              <a:latin typeface="Copperplate Gothic Bold" pitchFamily="34" charset="0"/>
            </a:endParaRPr>
          </a:p>
        </p:txBody>
      </p:sp>
      <p:pic>
        <p:nvPicPr>
          <p:cNvPr id="4" name="Picture 3" descr="elluminate_logo_top.gif"/>
          <p:cNvPicPr>
            <a:picLocks noChangeAspect="1"/>
          </p:cNvPicPr>
          <p:nvPr/>
        </p:nvPicPr>
        <p:blipFill>
          <a:blip r:embed="rId3" cstate="print"/>
          <a:stretch>
            <a:fillRect/>
          </a:stretch>
        </p:blipFill>
        <p:spPr>
          <a:xfrm>
            <a:off x="7848600" y="381000"/>
            <a:ext cx="828675" cy="962025"/>
          </a:xfrm>
          <a:prstGeom prst="rect">
            <a:avLst/>
          </a:prstGeom>
        </p:spPr>
      </p:pic>
      <p:pic>
        <p:nvPicPr>
          <p:cNvPr id="5" name="Picture 4" descr="image001.jpg"/>
          <p:cNvPicPr>
            <a:picLocks noChangeAspect="1"/>
          </p:cNvPicPr>
          <p:nvPr/>
        </p:nvPicPr>
        <p:blipFill>
          <a:blip r:embed="rId4" cstate="print"/>
          <a:stretch>
            <a:fillRect/>
          </a:stretch>
        </p:blipFill>
        <p:spPr>
          <a:xfrm>
            <a:off x="7162800" y="5791200"/>
            <a:ext cx="1738648" cy="8371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139700"/>
            <a:ext cx="7772400" cy="914400"/>
          </a:xfrm>
        </p:spPr>
        <p:txBody>
          <a:bodyPr/>
          <a:lstStyle/>
          <a:p>
            <a:pPr>
              <a:defRPr/>
            </a:pPr>
            <a:r>
              <a:rPr lang="en-US" sz="3600" dirty="0" smtClean="0">
                <a:solidFill>
                  <a:srgbClr val="00FF00"/>
                </a:solidFill>
                <a:latin typeface="Copperplate Gothic Bold" pitchFamily="34" charset="0"/>
              </a:rPr>
              <a:t>Elluminate  Live</a:t>
            </a:r>
          </a:p>
        </p:txBody>
      </p:sp>
      <p:sp>
        <p:nvSpPr>
          <p:cNvPr id="3" name="Content Placeholder 2"/>
          <p:cNvSpPr>
            <a:spLocks noGrp="1"/>
          </p:cNvSpPr>
          <p:nvPr>
            <p:ph idx="1"/>
          </p:nvPr>
        </p:nvSpPr>
        <p:spPr>
          <a:xfrm>
            <a:off x="685800" y="965200"/>
            <a:ext cx="7772400" cy="5092700"/>
          </a:xfrm>
        </p:spPr>
        <p:txBody>
          <a:bodyPr rtlCol="0">
            <a:normAutofit/>
          </a:bodyPr>
          <a:lstStyle/>
          <a:p>
            <a:pPr eaLnBrk="1" hangingPunct="1">
              <a:buFontTx/>
              <a:buNone/>
              <a:defRPr/>
            </a:pPr>
            <a:r>
              <a:rPr lang="es-PA" sz="3000" dirty="0" smtClean="0">
                <a:solidFill>
                  <a:srgbClr val="FFFF00"/>
                </a:solidFill>
                <a:latin typeface="Copperplate Gothic Bold" pitchFamily="34" charset="0"/>
              </a:rPr>
              <a:t>Ventajas</a:t>
            </a:r>
          </a:p>
          <a:p>
            <a:pPr eaLnBrk="1" hangingPunct="1">
              <a:buFontTx/>
              <a:buNone/>
              <a:defRPr/>
            </a:pPr>
            <a:endParaRPr lang="es-PA" sz="1600" dirty="0" smtClean="0">
              <a:solidFill>
                <a:srgbClr val="FFFF00"/>
              </a:solidFill>
              <a:latin typeface="Copperplate Gothic Bold" pitchFamily="34" charset="0"/>
            </a:endParaRPr>
          </a:p>
          <a:p>
            <a:pPr lvl="1" eaLnBrk="1" fontAlgn="auto" hangingPunct="1">
              <a:spcAft>
                <a:spcPts val="0"/>
              </a:spcAft>
              <a:buFont typeface="Arial" pitchFamily="34" charset="0"/>
              <a:buChar char="–"/>
              <a:defRPr/>
            </a:pPr>
            <a:r>
              <a:rPr lang="es-ES" sz="2600" dirty="0" smtClean="0"/>
              <a:t>Establece un vinculo más estrecho entre alumnos y tutores</a:t>
            </a:r>
          </a:p>
          <a:p>
            <a:pPr lvl="1" eaLnBrk="1" fontAlgn="auto" hangingPunct="1">
              <a:spcAft>
                <a:spcPts val="0"/>
              </a:spcAft>
              <a:buFontTx/>
              <a:buNone/>
              <a:defRPr/>
            </a:pPr>
            <a:endParaRPr lang="es-ES" sz="1100" dirty="0" smtClean="0"/>
          </a:p>
          <a:p>
            <a:pPr lvl="1" eaLnBrk="1" fontAlgn="auto" hangingPunct="1">
              <a:spcAft>
                <a:spcPts val="0"/>
              </a:spcAft>
              <a:buFont typeface="Arial" pitchFamily="34" charset="0"/>
              <a:buChar char="–"/>
              <a:defRPr/>
            </a:pPr>
            <a:r>
              <a:rPr lang="es-ES" sz="2600" dirty="0" smtClean="0"/>
              <a:t>Facilita el  aprendizaje</a:t>
            </a:r>
          </a:p>
          <a:p>
            <a:pPr lvl="1" eaLnBrk="1" fontAlgn="auto" hangingPunct="1">
              <a:spcAft>
                <a:spcPts val="0"/>
              </a:spcAft>
              <a:buFont typeface="Arial" pitchFamily="34" charset="0"/>
              <a:buChar char="–"/>
              <a:defRPr/>
            </a:pPr>
            <a:endParaRPr lang="es-ES" sz="1100" dirty="0" smtClean="0"/>
          </a:p>
          <a:p>
            <a:pPr lvl="1" eaLnBrk="1" fontAlgn="auto" hangingPunct="1">
              <a:spcAft>
                <a:spcPts val="0"/>
              </a:spcAft>
              <a:buFont typeface="Arial" pitchFamily="34" charset="0"/>
              <a:buChar char="–"/>
              <a:defRPr/>
            </a:pPr>
            <a:r>
              <a:rPr lang="es-ES" sz="2600" dirty="0" smtClean="0"/>
              <a:t>Los alumnos que no participen en una sesión determinada, pueden ver la sesión completa en otro momento</a:t>
            </a:r>
            <a:endParaRPr lang="en-US" sz="2600" dirty="0"/>
          </a:p>
        </p:txBody>
      </p:sp>
      <p:pic>
        <p:nvPicPr>
          <p:cNvPr id="4" name="Picture 3" descr="elluminate_logo_top.gif"/>
          <p:cNvPicPr>
            <a:picLocks noChangeAspect="1"/>
          </p:cNvPicPr>
          <p:nvPr/>
        </p:nvPicPr>
        <p:blipFill>
          <a:blip r:embed="rId3" cstate="print"/>
          <a:stretch>
            <a:fillRect/>
          </a:stretch>
        </p:blipFill>
        <p:spPr>
          <a:xfrm>
            <a:off x="7848600" y="381000"/>
            <a:ext cx="828675" cy="962025"/>
          </a:xfrm>
          <a:prstGeom prst="rect">
            <a:avLst/>
          </a:prstGeom>
        </p:spPr>
      </p:pic>
      <p:pic>
        <p:nvPicPr>
          <p:cNvPr id="5" name="Picture 4" descr="image001.jpg"/>
          <p:cNvPicPr>
            <a:picLocks noChangeAspect="1"/>
          </p:cNvPicPr>
          <p:nvPr/>
        </p:nvPicPr>
        <p:blipFill>
          <a:blip r:embed="rId4" cstate="print"/>
          <a:stretch>
            <a:fillRect/>
          </a:stretch>
        </p:blipFill>
        <p:spPr>
          <a:xfrm>
            <a:off x="7162800" y="5791200"/>
            <a:ext cx="1738648" cy="8371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7800"/>
            <a:ext cx="7772400" cy="914400"/>
          </a:xfrm>
        </p:spPr>
        <p:txBody>
          <a:bodyPr/>
          <a:lstStyle/>
          <a:p>
            <a:pPr>
              <a:defRPr/>
            </a:pPr>
            <a:r>
              <a:rPr lang="en-US" sz="3600" dirty="0" smtClean="0">
                <a:solidFill>
                  <a:srgbClr val="00FF00"/>
                </a:solidFill>
                <a:latin typeface="Copperplate Gothic Bold" pitchFamily="34" charset="0"/>
              </a:rPr>
              <a:t>Elluminate  Plan</a:t>
            </a:r>
          </a:p>
        </p:txBody>
      </p:sp>
      <p:sp>
        <p:nvSpPr>
          <p:cNvPr id="4099" name="Content Placeholder 2"/>
          <p:cNvSpPr>
            <a:spLocks noGrp="1"/>
          </p:cNvSpPr>
          <p:nvPr>
            <p:ph idx="1"/>
          </p:nvPr>
        </p:nvSpPr>
        <p:spPr>
          <a:xfrm>
            <a:off x="457200" y="1092200"/>
            <a:ext cx="8229600" cy="5029200"/>
          </a:xfrm>
        </p:spPr>
        <p:txBody>
          <a:bodyPr/>
          <a:lstStyle/>
          <a:p>
            <a:pPr eaLnBrk="1" hangingPunct="1">
              <a:buFont typeface="Arial" charset="0"/>
              <a:buNone/>
              <a:defRPr/>
            </a:pPr>
            <a:r>
              <a:rPr lang="es-PA" sz="3200" b="1" dirty="0" smtClean="0">
                <a:solidFill>
                  <a:srgbClr val="FFFF00"/>
                </a:solidFill>
                <a:latin typeface="Copperplate Gothic Bold" pitchFamily="34" charset="0"/>
              </a:rPr>
              <a:t>Introducción</a:t>
            </a:r>
          </a:p>
          <a:p>
            <a:pPr eaLnBrk="1" hangingPunct="1">
              <a:buFont typeface="Arial" charset="0"/>
              <a:buNone/>
              <a:defRPr/>
            </a:pPr>
            <a:endParaRPr lang="en-US" sz="1500" b="1" dirty="0" smtClean="0">
              <a:solidFill>
                <a:srgbClr val="FFFF00"/>
              </a:solidFill>
              <a:latin typeface="Copperplate Gothic Bold" pitchFamily="34" charset="0"/>
            </a:endParaRPr>
          </a:p>
          <a:p>
            <a:pPr eaLnBrk="1" hangingPunct="1">
              <a:defRPr/>
            </a:pPr>
            <a:r>
              <a:rPr lang="es-ES" sz="3200" dirty="0" smtClean="0">
                <a:solidFill>
                  <a:schemeClr val="bg1"/>
                </a:solidFill>
                <a:latin typeface="+mn-lt"/>
                <a:ea typeface="+mn-ea"/>
                <a:cs typeface="+mn-cs"/>
              </a:rPr>
              <a:t>Elluminate Plan es una aplicación de escritorio independiente que permite preparar el contenido de una sesión Elluminate Live de antemano.</a:t>
            </a:r>
            <a:endParaRPr lang="en-US" dirty="0" smtClean="0"/>
          </a:p>
        </p:txBody>
      </p:sp>
      <p:pic>
        <p:nvPicPr>
          <p:cNvPr id="4" name="Picture 3" descr="elluminate_logo_top.gif"/>
          <p:cNvPicPr>
            <a:picLocks noChangeAspect="1"/>
          </p:cNvPicPr>
          <p:nvPr/>
        </p:nvPicPr>
        <p:blipFill>
          <a:blip r:embed="rId3" cstate="print"/>
          <a:stretch>
            <a:fillRect/>
          </a:stretch>
        </p:blipFill>
        <p:spPr>
          <a:xfrm>
            <a:off x="7848600" y="381000"/>
            <a:ext cx="828675" cy="962025"/>
          </a:xfrm>
          <a:prstGeom prst="rect">
            <a:avLst/>
          </a:prstGeom>
        </p:spPr>
      </p:pic>
      <p:pic>
        <p:nvPicPr>
          <p:cNvPr id="5" name="Picture 4" descr="image001.jpg"/>
          <p:cNvPicPr>
            <a:picLocks noChangeAspect="1"/>
          </p:cNvPicPr>
          <p:nvPr/>
        </p:nvPicPr>
        <p:blipFill>
          <a:blip r:embed="rId4" cstate="print"/>
          <a:stretch>
            <a:fillRect/>
          </a:stretch>
        </p:blipFill>
        <p:spPr>
          <a:xfrm>
            <a:off x="7162800" y="5791200"/>
            <a:ext cx="1738648" cy="837127"/>
          </a:xfrm>
          <a:prstGeom prst="rect">
            <a:avLst/>
          </a:prstGeom>
        </p:spPr>
      </p:pic>
    </p:spTree>
  </p:cSld>
  <p:clrMapOvr>
    <a:masterClrMapping/>
  </p:clrMapOvr>
  <p:transition spd="med">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TEMeng">
  <a:themeElements>
    <a:clrScheme name="BlueTEMe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TEMeng">
      <a:majorFont>
        <a:latin typeface="Arial Black"/>
        <a:ea typeface=""/>
        <a:cs typeface=""/>
      </a:majorFont>
      <a:minorFont>
        <a:latin typeface="Arial Narrow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BlueTEMe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TEMe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TEMe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TEMe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TEMe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TEMe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TEMe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6288</TotalTime>
  <Words>1295</Words>
  <Application>Microsoft Office PowerPoint</Application>
  <PresentationFormat>On-screen Show (4:3)</PresentationFormat>
  <Paragraphs>202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BlueTEMeng</vt:lpstr>
      <vt:lpstr>Slide 1</vt:lpstr>
      <vt:lpstr>Temas a abordar</vt:lpstr>
      <vt:lpstr>Elluminate  Live</vt:lpstr>
      <vt:lpstr>Entorno  de la sala elluminate  Live</vt:lpstr>
      <vt:lpstr>Elluminate  Live</vt:lpstr>
      <vt:lpstr>Elluminate  Live</vt:lpstr>
      <vt:lpstr>Elluminate  Live</vt:lpstr>
      <vt:lpstr>Elluminate  Live</vt:lpstr>
      <vt:lpstr>Elluminate  Plan</vt:lpstr>
      <vt:lpstr>Editor  Elluminate  Plan</vt:lpstr>
      <vt:lpstr>Elluminate  Plan</vt:lpstr>
      <vt:lpstr>Elluminate  Publish</vt:lpstr>
      <vt:lpstr>Herramienta  Elluminate  Publish</vt:lpstr>
      <vt:lpstr>Elluminate  Publish</vt:lpstr>
      <vt:lpstr>Perspectivas para el uso en el  CVSP</vt:lpstr>
      <vt:lpstr>Portal del CVSP</vt:lpstr>
      <vt:lpstr>Página de herramientas del CVSP</vt:lpstr>
      <vt:lpstr>Página de Elluminate Live del CVSP</vt:lpstr>
      <vt:lpstr>Página de Elluminate Plan del CVSP</vt:lpstr>
      <vt:lpstr>Página de Elluminate Publish del CVSP</vt:lpstr>
      <vt:lpstr>MUCHAS GRACIAS!!!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Madgledis</dc:creator>
  <cp:lastModifiedBy>Madgledis</cp:lastModifiedBy>
  <cp:revision>138</cp:revision>
  <dcterms:created xsi:type="dcterms:W3CDTF">2011-01-30T19:48:28Z</dcterms:created>
  <dcterms:modified xsi:type="dcterms:W3CDTF">2011-02-14T15:12:08Z</dcterms:modified>
</cp:coreProperties>
</file>