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899" r:id="rId2"/>
    <p:sldMasterId id="2147483923" r:id="rId3"/>
  </p:sldMasterIdLst>
  <p:notesMasterIdLst>
    <p:notesMasterId r:id="rId31"/>
  </p:notesMasterIdLst>
  <p:handoutMasterIdLst>
    <p:handoutMasterId r:id="rId32"/>
  </p:handoutMasterIdLst>
  <p:sldIdLst>
    <p:sldId id="308" r:id="rId4"/>
    <p:sldId id="453" r:id="rId5"/>
    <p:sldId id="454" r:id="rId6"/>
    <p:sldId id="457" r:id="rId7"/>
    <p:sldId id="458" r:id="rId8"/>
    <p:sldId id="455" r:id="rId9"/>
    <p:sldId id="456" r:id="rId10"/>
    <p:sldId id="459" r:id="rId11"/>
    <p:sldId id="449" r:id="rId12"/>
    <p:sldId id="450" r:id="rId13"/>
    <p:sldId id="445" r:id="rId14"/>
    <p:sldId id="420" r:id="rId15"/>
    <p:sldId id="418" r:id="rId16"/>
    <p:sldId id="446" r:id="rId17"/>
    <p:sldId id="436" r:id="rId18"/>
    <p:sldId id="421" r:id="rId19"/>
    <p:sldId id="451" r:id="rId20"/>
    <p:sldId id="431" r:id="rId21"/>
    <p:sldId id="433" r:id="rId22"/>
    <p:sldId id="422" r:id="rId23"/>
    <p:sldId id="447" r:id="rId24"/>
    <p:sldId id="452" r:id="rId25"/>
    <p:sldId id="427" r:id="rId26"/>
    <p:sldId id="425" r:id="rId27"/>
    <p:sldId id="442" r:id="rId28"/>
    <p:sldId id="444" r:id="rId29"/>
    <p:sldId id="295" r:id="rId3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271"/>
    <a:srgbClr val="FFFFFF"/>
    <a:srgbClr val="FFFF00"/>
    <a:srgbClr val="000066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4" autoAdjust="0"/>
    <p:restoredTop sz="83096" autoAdjust="0"/>
  </p:normalViewPr>
  <p:slideViewPr>
    <p:cSldViewPr snapToGrid="0" snapToObjects="1">
      <p:cViewPr>
        <p:scale>
          <a:sx n="75" d="100"/>
          <a:sy n="75" d="100"/>
        </p:scale>
        <p:origin x="-180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3F2EFFE-E734-4167-B6CF-9DD33C8C378E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E3D2B6-2D25-40BC-8A93-0FA8FFDCCD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8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Palatino Linotype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3D2F5-FC54-49BB-A712-3C7EC2241BBB}" type="datetimeFigureOut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Palatino Linotype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7B6FEC-015C-4E3B-846E-4F1D0751DD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0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39E07F-365A-4B43-986F-156284209B35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09457D-8422-4FB0-8C2E-A7E9F24E17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B48585-DD5A-49BB-B9E8-06074E1D5A04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28D489-B0E8-41BF-8926-F9C40330CD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9293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293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6CA28F-C0B7-46B4-94DF-5DFE62C3101F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A44117-A6B0-4D9D-B804-994192E854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4813D7-48CA-472C-870F-C7FFEBC8CEFB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145FE-AA6D-44DF-8F75-5048EAD490EF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4429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F5FB3-B50B-449A-A814-3B0813425E65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18B53-86D8-46B9-A4D3-24CCC1858917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92323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47708-870C-4676-8925-51044F19C541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4E7E8-CD5D-4468-AA6D-10E9CDF55B79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46864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53F2A-3550-43E1-B006-2FB779BFF47B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3618E-B13F-4F49-B371-0A7B84BF244A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73232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719BE-A249-45C3-80E7-36511EF7E6C4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D500A-D42C-4EE4-87BD-CA3DEA20C883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34508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DFB06-9AEB-40A2-9497-6640B925C529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2E1F5-23D5-46C9-B2C5-BE625F0B48F8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116902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9790EF-E3AA-4336-9714-BEEC85AB08B3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5AEB4-904C-41F3-8848-3064D499D693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427846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3FB68-B0C2-4130-8566-CCF64A9AACD7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F8716-5B47-405A-B2B2-9653B60CF3D7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68418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61967F-41C3-4618-B4BB-0924AFB70406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241C6-A65B-4B3F-A275-16F4ED7CD6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3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66935-CDE9-4734-A606-5267656B7FD0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4EC58-271E-4B95-907A-DEE934902FF3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3888969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2068F-2646-4505-A72B-3DFB10385B12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1CF49-BD93-48F3-A63F-E8AFEAD7D95F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1436289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B786B-C7A5-4BC8-9925-33DFC0AEDF20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E1ED2-8467-49FE-8E1F-816C165AF452}" type="slidenum">
              <a:rPr lang="en-US" altLang="es-PE"/>
              <a:pPr/>
              <a:t>‹Nº›</a:t>
            </a:fld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2954873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12C8A-A9A7-46E1-BADC-288D2FE2AB23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113C-E61F-436D-A5B9-8DF90F1C7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51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B946-BE2E-45D2-A1FE-60AED4B4CE0D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AC5C-A7FF-471A-99E9-342E42745F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01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4E03-A341-411C-82B9-F01D39B6BD42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EF77-E411-4FF4-8AFE-EB41A2C754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47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2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2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E098-FA85-4810-8978-D4C8B255A85D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BA02-AFFB-49CC-A15F-09E879963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17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ED0C-373B-4F55-9246-638F50A8DCEC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ED6D-EEA7-44C1-8587-E6BC7A4B1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46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2C53-9905-4380-9613-F9200CA197D2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AC44-8C55-487B-AA7D-7FC902FFE7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43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CE21-4423-4CDA-A655-AF738C220FE4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B9A7-97E8-4A18-B645-B711AB1AB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1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5CDD9-1794-4159-A7B8-C6ADE5FB384E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E83BB8-DCC1-4380-B9EF-14AA198493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9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DEC4-0318-41E6-834D-2D1D45373C61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B3E8-FAC9-4BBB-8925-9E0814275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28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6402-C649-424B-AD88-593C94343982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D149-F1DC-4BD3-A2C4-F4D1F641D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90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EF2BC-F34A-45EE-B493-094A86E3778A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9203-A0D8-4347-A0CB-77BEAB190A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57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9293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9293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93E28-DAAF-4269-AD78-BBBDEEF8FF00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6576-68EC-400D-80DB-F08EE24909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3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2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2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DADE72-0EAD-45F1-94AF-7624A90642C7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F78BB0-1868-4865-A43E-09FAF74AA8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1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E1878F-0457-44BC-B2A2-8D75F8DA03C0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28091B-01F3-4D62-8566-A45D178470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1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2A3A26-B42C-4C09-A75A-D564F936899F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E4C054-1B9E-4CC6-A4EE-AFA5C6D8AD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1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2895D2-50EE-4345-84D5-C0319CA7DF92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4CD5C-D490-41C9-93E2-B0E45D7464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CDEA10-4A9E-4AA2-A2DA-F953D6CD6E67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842091-89D4-4D9A-B3F2-60018806AC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0B8FC9-1435-46DC-8F6D-8F2F6017C111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09D969-8DDB-489A-871C-1034ED1741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24563"/>
            <a:ext cx="336073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80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text styles</a:t>
            </a:r>
          </a:p>
          <a:p>
            <a:pPr lvl="1"/>
            <a:r>
              <a:rPr lang="en-US" altLang="es-PE" smtClean="0"/>
              <a:t>Second level</a:t>
            </a:r>
          </a:p>
          <a:p>
            <a:pPr lvl="2"/>
            <a:r>
              <a:rPr lang="en-US" altLang="es-PE" smtClean="0"/>
              <a:t>Third level</a:t>
            </a:r>
          </a:p>
          <a:p>
            <a:pPr lvl="3"/>
            <a:r>
              <a:rPr lang="en-US" altLang="es-PE" smtClean="0"/>
              <a:t>Fourth level</a:t>
            </a:r>
          </a:p>
          <a:p>
            <a:pPr lvl="4"/>
            <a:r>
              <a:rPr lang="en-US" altLang="es-PE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BE7832-4217-4FAE-845B-4EB1BC06D25E}" type="datetime1">
              <a:rPr lang="en-US"/>
              <a:pPr>
                <a:defRPr/>
              </a:pPr>
              <a:t>9/15/2015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2DF1F7-B7A1-4834-80F9-FD7F7AF1B0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7F7F7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7F7F7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7F7F7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7F7F7F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Haga clic para cambiar el estilo de título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Haga clic para modificar el estilo de texto del patrón</a:t>
            </a:r>
          </a:p>
          <a:p>
            <a:pPr lvl="1"/>
            <a:r>
              <a:rPr lang="en-US" altLang="es-PE" smtClean="0"/>
              <a:t>Segundo nivel</a:t>
            </a:r>
          </a:p>
          <a:p>
            <a:pPr lvl="2"/>
            <a:r>
              <a:rPr lang="en-US" altLang="es-PE" smtClean="0"/>
              <a:t>Tercer nivel</a:t>
            </a:r>
          </a:p>
          <a:p>
            <a:pPr lvl="3"/>
            <a:r>
              <a:rPr lang="en-US" altLang="es-PE" smtClean="0"/>
              <a:t>Cuarto nivel</a:t>
            </a:r>
          </a:p>
          <a:p>
            <a:pPr lvl="4"/>
            <a:r>
              <a:rPr lang="en-US" altLang="es-PE" smtClean="0"/>
              <a:t>Quinto nivel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fld id="{9BD51338-D781-46E6-8596-9D8B1FBD1CCD}" type="datetime1">
              <a:rPr lang="en-US" altLang="es-PE"/>
              <a:pPr/>
              <a:t>9/15/2015</a:t>
            </a:fld>
            <a:endParaRPr lang="en-US" altLang="es-P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 altLang="es-PE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87333952-3211-430C-BFF1-6A3AA04663D0}" type="slidenum">
              <a:rPr lang="en-US" altLang="es-PE"/>
              <a:pPr/>
              <a:t>‹Nº›</a:t>
            </a:fld>
            <a:endParaRPr lang="en-US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text styles</a:t>
            </a:r>
          </a:p>
          <a:p>
            <a:pPr lvl="1"/>
            <a:r>
              <a:rPr lang="en-US" altLang="es-PE" smtClean="0"/>
              <a:t>Second level</a:t>
            </a:r>
          </a:p>
          <a:p>
            <a:pPr lvl="2"/>
            <a:r>
              <a:rPr lang="en-US" altLang="es-PE" smtClean="0"/>
              <a:t>Third level</a:t>
            </a:r>
          </a:p>
          <a:p>
            <a:pPr lvl="3"/>
            <a:r>
              <a:rPr lang="en-US" altLang="es-PE" smtClean="0"/>
              <a:t>Fourth level</a:t>
            </a:r>
          </a:p>
          <a:p>
            <a:pPr lvl="4"/>
            <a:r>
              <a:rPr lang="en-US" altLang="es-PE" smtClean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65654D-49D6-414C-A70F-9C15BC9248FB}" type="datetime1">
              <a:rPr lang="en-US">
                <a:solidFill>
                  <a:srgbClr val="000000"/>
                </a:solidFill>
              </a:rPr>
              <a:pPr>
                <a:defRPr/>
              </a:pPr>
              <a:t>9/15/2015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DAE34B-A5BD-4821-9EEE-4765CA854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6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virtualsp.org/?q=es/user/regist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campusvirtualsp.org/?q=es/user/register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ooc.campusvirtualsp.org/course/view.php?id=6" TargetMode="External"/><Relationship Id="rId2" Type="http://schemas.openxmlformats.org/officeDocument/2006/relationships/hyperlink" Target="http://www.campusvirtualsp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999010" y="6330748"/>
            <a:ext cx="19656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s-ES" altLang="es-P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10 de septiembre de 2015</a:t>
            </a:r>
            <a:endParaRPr lang="es-ES" altLang="es-PE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0"/>
          <a:stretch/>
        </p:blipFill>
        <p:spPr>
          <a:xfrm>
            <a:off x="5496448" y="0"/>
            <a:ext cx="3647552" cy="1272791"/>
          </a:xfrm>
          <a:prstGeom prst="rect">
            <a:avLst/>
          </a:prstGeom>
        </p:spPr>
      </p:pic>
      <p:sp>
        <p:nvSpPr>
          <p:cNvPr id="10" name="Subtitle 2"/>
          <p:cNvSpPr>
            <a:spLocks/>
          </p:cNvSpPr>
          <p:nvPr/>
        </p:nvSpPr>
        <p:spPr bwMode="auto">
          <a:xfrm>
            <a:off x="1662090" y="5581962"/>
            <a:ext cx="730252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s-PE" altLang="es-P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Diego González Machín</a:t>
            </a:r>
          </a:p>
          <a:p>
            <a:pPr algn="r">
              <a:lnSpc>
                <a:spcPct val="80000"/>
              </a:lnSpc>
            </a:pPr>
            <a:r>
              <a:rPr lang="es-PE" altLang="es-P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Asesor en Desarrollo Sostenible y Salud Ambiental </a:t>
            </a:r>
            <a:endParaRPr lang="es-PE" altLang="es-PE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es-PE" altLang="es-PE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OPS/OMS, México</a:t>
            </a:r>
            <a:endParaRPr lang="es-PE" altLang="es-PE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64293" y="1364372"/>
            <a:ext cx="2215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400" dirty="0">
                <a:latin typeface="+mn-lt"/>
                <a:hlinkClick r:id="rId3"/>
              </a:rPr>
              <a:t>www.campusvirtualsp.org</a:t>
            </a:r>
            <a:endParaRPr lang="es-PE" sz="1400" dirty="0">
              <a:latin typeface="+mn-lt"/>
            </a:endParaRPr>
          </a:p>
        </p:txBody>
      </p:sp>
      <p:pic>
        <p:nvPicPr>
          <p:cNvPr id="1028" name="Picture 4" descr="E:\PAHO\paho_2015\dgonzalez\cambio climatico\images\banner_curso_cc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" y="1722392"/>
            <a:ext cx="7374500" cy="363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12637" r="16252"/>
          <a:stretch/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46484" r="13714" b="-1099"/>
          <a:stretch/>
        </p:blipFill>
        <p:spPr bwMode="auto">
          <a:xfrm>
            <a:off x="0" y="1257300"/>
            <a:ext cx="91948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48395" y="275223"/>
            <a:ext cx="2898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Características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8433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s-PE" kern="0" dirty="0">
                <a:solidFill>
                  <a:srgbClr val="0099CC"/>
                </a:solidFill>
                <a:latin typeface="Arial"/>
              </a:rPr>
              <a:t>BIENVENIDO AL CURSO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2"/>
          <a:stretch/>
        </p:blipFill>
        <p:spPr bwMode="auto">
          <a:xfrm>
            <a:off x="0" y="1270000"/>
            <a:ext cx="9174911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39560" r="14397" b="39744"/>
          <a:stretch/>
        </p:blipFill>
        <p:spPr bwMode="auto">
          <a:xfrm>
            <a:off x="0" y="4140200"/>
            <a:ext cx="9144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57201" y="-2506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Estructura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736481"/>
            <a:ext cx="7543799" cy="60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2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34615" r="13812" b="12821"/>
          <a:stretch/>
        </p:blipFill>
        <p:spPr bwMode="auto">
          <a:xfrm>
            <a:off x="0" y="508000"/>
            <a:ext cx="9144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 bwMode="auto">
          <a:xfrm>
            <a:off x="457201" y="-2506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Estructura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7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57200" y="0"/>
            <a:ext cx="8229600" cy="61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s-PE" sz="3600" kern="0" dirty="0" smtClean="0">
                <a:solidFill>
                  <a:srgbClr val="0099CC"/>
                </a:solidFill>
                <a:latin typeface="Arial"/>
              </a:rPr>
              <a:t>MÓDULOS / UNIDADES Y TEMAS</a:t>
            </a:r>
            <a:endParaRPr kumimoji="0" lang="es-PE" sz="36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07"/>
          <a:stretch/>
        </p:blipFill>
        <p:spPr bwMode="auto">
          <a:xfrm>
            <a:off x="0" y="614186"/>
            <a:ext cx="9144000" cy="624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317500" y="341644"/>
            <a:ext cx="8229600" cy="6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s-PE" kern="0" dirty="0">
                <a:solidFill>
                  <a:srgbClr val="0099CC"/>
                </a:solidFill>
                <a:latin typeface="Arial"/>
              </a:rPr>
              <a:t>MÓDULO 1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7200" y="1238758"/>
            <a:ext cx="2345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PE" sz="3200" b="1" u="sng" dirty="0" smtClean="0">
                <a:latin typeface="Myriad Hebrew" pitchFamily="50" charset="-79"/>
                <a:cs typeface="Myriad Hebrew" pitchFamily="50" charset="-79"/>
              </a:rPr>
              <a:t>Contenido</a:t>
            </a:r>
            <a:r>
              <a:rPr lang="es-PE" sz="3200" b="1" dirty="0" smtClean="0">
                <a:latin typeface="Myriad Hebrew" pitchFamily="50" charset="-79"/>
                <a:cs typeface="Myriad Hebrew" pitchFamily="50" charset="-79"/>
              </a:rPr>
              <a:t>:</a:t>
            </a:r>
            <a:endParaRPr lang="es-PE" sz="3200" b="1" dirty="0">
              <a:latin typeface="Myriad Hebrew" pitchFamily="50" charset="-79"/>
              <a:cs typeface="Myriad Hebrew" pitchFamily="50" charset="-79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57200" y="2206325"/>
            <a:ext cx="8229600" cy="310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s-PE" sz="2400" b="1" kern="0" dirty="0">
                <a:solidFill>
                  <a:srgbClr val="333399"/>
                </a:solidFill>
                <a:latin typeface="Arial"/>
              </a:rPr>
              <a:t>UNIDAD 1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s-PE" sz="2400" u="sng" kern="0" dirty="0" smtClean="0">
                <a:solidFill>
                  <a:srgbClr val="333399"/>
                </a:solidFill>
                <a:latin typeface="Arial"/>
              </a:rPr>
              <a:t>Lectura </a:t>
            </a:r>
            <a:r>
              <a:rPr lang="es-PE" sz="2400" u="sng" kern="0" dirty="0">
                <a:solidFill>
                  <a:srgbClr val="333399"/>
                </a:solidFill>
                <a:latin typeface="Arial"/>
              </a:rPr>
              <a:t>obligatoria</a:t>
            </a:r>
            <a:r>
              <a:rPr lang="es-PE" sz="2400" kern="0" dirty="0">
                <a:solidFill>
                  <a:srgbClr val="333399"/>
                </a:solidFill>
                <a:latin typeface="Arial"/>
              </a:rPr>
              <a:t>. Salud pública: teoría y práctica 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s-PE" sz="2400" u="sng" kern="0" dirty="0" smtClean="0">
                <a:solidFill>
                  <a:srgbClr val="333399"/>
                </a:solidFill>
                <a:latin typeface="Arial"/>
              </a:rPr>
              <a:t>Vídeo</a:t>
            </a:r>
            <a:r>
              <a:rPr lang="es-PE" sz="2400" kern="0" dirty="0" smtClean="0">
                <a:solidFill>
                  <a:srgbClr val="333399"/>
                </a:solidFill>
                <a:latin typeface="Arial"/>
              </a:rPr>
              <a:t>. </a:t>
            </a:r>
            <a:r>
              <a:rPr lang="es-PE" sz="2400" kern="0" dirty="0">
                <a:solidFill>
                  <a:srgbClr val="333399"/>
                </a:solidFill>
                <a:latin typeface="Arial"/>
              </a:rPr>
              <a:t>Introducción al curso: Globalización, medio ambiente y </a:t>
            </a:r>
            <a:r>
              <a:rPr lang="es-PE" sz="2400" kern="0" dirty="0" smtClean="0">
                <a:solidFill>
                  <a:srgbClr val="333399"/>
                </a:solidFill>
                <a:latin typeface="Arial"/>
              </a:rPr>
              <a:t>salud </a:t>
            </a:r>
            <a:r>
              <a:rPr lang="es-PE" sz="1800" kern="0" dirty="0" smtClean="0">
                <a:solidFill>
                  <a:srgbClr val="333399"/>
                </a:solidFill>
                <a:latin typeface="Arial"/>
              </a:rPr>
              <a:t>(video en dos partes)</a:t>
            </a:r>
            <a:endParaRPr lang="es-PE" sz="2400" kern="0" dirty="0" smtClean="0">
              <a:solidFill>
                <a:srgbClr val="333399"/>
              </a:solidFill>
              <a:latin typeface="Arial"/>
            </a:endParaRP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s-PE" sz="2400" u="sng" kern="0" dirty="0" smtClean="0">
                <a:solidFill>
                  <a:srgbClr val="333399"/>
                </a:solidFill>
                <a:latin typeface="Arial"/>
              </a:rPr>
              <a:t>PPT</a:t>
            </a:r>
            <a:r>
              <a:rPr lang="es-PE" sz="2400" kern="0" dirty="0" smtClean="0">
                <a:solidFill>
                  <a:srgbClr val="333399"/>
                </a:solidFill>
                <a:latin typeface="Arial"/>
              </a:rPr>
              <a:t>: Introducción </a:t>
            </a:r>
            <a:r>
              <a:rPr lang="es-PE" sz="2400" kern="0" dirty="0">
                <a:solidFill>
                  <a:srgbClr val="333399"/>
                </a:solidFill>
                <a:latin typeface="Arial"/>
              </a:rPr>
              <a:t>al curso: Globalización, medio ambiente y salud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s-PE" sz="2400" u="sng" kern="0" dirty="0" smtClean="0">
                <a:solidFill>
                  <a:srgbClr val="333399"/>
                </a:solidFill>
                <a:latin typeface="Arial"/>
              </a:rPr>
              <a:t>Evaluación del módulo</a:t>
            </a:r>
            <a:endParaRPr kumimoji="0" lang="es-PE" sz="1800" b="0" i="0" u="sng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317500" y="341644"/>
            <a:ext cx="8229600" cy="6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s-PE" kern="0" dirty="0">
                <a:solidFill>
                  <a:srgbClr val="0099CC"/>
                </a:solidFill>
                <a:latin typeface="Arial"/>
              </a:rPr>
              <a:t>MÓDULO 1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7200" y="1238758"/>
            <a:ext cx="2345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PE" sz="3200" b="1" u="sng" dirty="0" smtClean="0">
                <a:latin typeface="Myriad Hebrew" pitchFamily="50" charset="-79"/>
                <a:cs typeface="Myriad Hebrew" pitchFamily="50" charset="-79"/>
              </a:rPr>
              <a:t>Contenido</a:t>
            </a:r>
            <a:r>
              <a:rPr lang="es-PE" sz="3200" b="1" dirty="0" smtClean="0">
                <a:latin typeface="Myriad Hebrew" pitchFamily="50" charset="-79"/>
                <a:cs typeface="Myriad Hebrew" pitchFamily="50" charset="-79"/>
              </a:rPr>
              <a:t>:</a:t>
            </a:r>
            <a:endParaRPr lang="es-PE" sz="3200" b="1" dirty="0">
              <a:latin typeface="Myriad Hebrew" pitchFamily="50" charset="-79"/>
              <a:cs typeface="Myriad Hebrew" pitchFamily="50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12821" r="5613" b="43589"/>
          <a:stretch/>
        </p:blipFill>
        <p:spPr bwMode="auto">
          <a:xfrm>
            <a:off x="63500" y="1409700"/>
            <a:ext cx="90805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507"/>
            <a:ext cx="3677697" cy="49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97" y="1475003"/>
            <a:ext cx="5418152" cy="442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114300"/>
            <a:ext cx="8229600" cy="6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s-PE" kern="0" dirty="0">
                <a:solidFill>
                  <a:srgbClr val="0099CC"/>
                </a:solidFill>
                <a:latin typeface="Arial"/>
              </a:rPr>
              <a:t>MÓDULO 1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6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46" y="1396720"/>
            <a:ext cx="5296319" cy="35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8" y="2462136"/>
            <a:ext cx="1952305" cy="255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91" y="3178419"/>
            <a:ext cx="1992912" cy="261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24" y="1172228"/>
            <a:ext cx="2502458" cy="19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457200" y="0"/>
            <a:ext cx="8229600" cy="6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s-PE" kern="0" dirty="0">
                <a:solidFill>
                  <a:srgbClr val="0099CC"/>
                </a:solidFill>
                <a:latin typeface="Arial"/>
              </a:rPr>
              <a:t>MÓDULO </a:t>
            </a:r>
            <a:r>
              <a:rPr lang="es-PE" kern="0" dirty="0" smtClean="0">
                <a:solidFill>
                  <a:srgbClr val="0099CC"/>
                </a:solidFill>
                <a:latin typeface="Arial"/>
              </a:rPr>
              <a:t>2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7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13919" r="6979"/>
          <a:stretch/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6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90500" y="292947"/>
            <a:ext cx="8229600" cy="68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s-PE" kern="0" dirty="0">
                <a:solidFill>
                  <a:srgbClr val="0099CC"/>
                </a:solidFill>
                <a:latin typeface="Arial"/>
              </a:rPr>
              <a:t>MÓDULO </a:t>
            </a:r>
            <a:r>
              <a:rPr lang="es-PE" kern="0" dirty="0" smtClean="0">
                <a:solidFill>
                  <a:srgbClr val="0099CC"/>
                </a:solidFill>
                <a:latin typeface="Arial"/>
              </a:rPr>
              <a:t>2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6523" y="806958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PE" b="1" u="sng" dirty="0" smtClean="0">
                <a:latin typeface="Myriad Hebrew" pitchFamily="50" charset="-79"/>
                <a:cs typeface="Myriad Hebrew" pitchFamily="50" charset="-79"/>
              </a:rPr>
              <a:t>Contenido</a:t>
            </a:r>
            <a:r>
              <a:rPr lang="es-PE" b="1" dirty="0" smtClean="0">
                <a:latin typeface="Myriad Hebrew" pitchFamily="50" charset="-79"/>
                <a:cs typeface="Myriad Hebrew" pitchFamily="50" charset="-79"/>
              </a:rPr>
              <a:t>:</a:t>
            </a:r>
            <a:endParaRPr lang="es-PE" b="1" dirty="0">
              <a:latin typeface="Myriad Hebrew" pitchFamily="50" charset="-79"/>
              <a:cs typeface="Myriad Hebrew" pitchFamily="50" charset="-79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57200" y="1228425"/>
            <a:ext cx="8229600" cy="308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s-PE" sz="2400" b="1" kern="0" dirty="0">
                <a:solidFill>
                  <a:srgbClr val="333399"/>
                </a:solidFill>
                <a:latin typeface="Arial"/>
              </a:rPr>
              <a:t>UNIDAD </a:t>
            </a:r>
            <a:r>
              <a:rPr lang="es-PE" sz="2400" b="1" kern="0" dirty="0" smtClean="0">
                <a:solidFill>
                  <a:srgbClr val="333399"/>
                </a:solidFill>
                <a:latin typeface="Arial"/>
              </a:rPr>
              <a:t>2</a:t>
            </a:r>
            <a:endParaRPr lang="es-PE" sz="2400" b="1" kern="0" dirty="0">
              <a:solidFill>
                <a:srgbClr val="333399"/>
              </a:solidFill>
              <a:latin typeface="Arial"/>
            </a:endParaRP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s-PE" sz="2400" u="sng" kern="0" dirty="0" smtClean="0">
                <a:solidFill>
                  <a:srgbClr val="333399"/>
                </a:solidFill>
                <a:latin typeface="Arial"/>
              </a:rPr>
              <a:t>Lectura obligatoria</a:t>
            </a:r>
            <a:r>
              <a:rPr lang="es-PE" sz="2400" kern="0" dirty="0">
                <a:solidFill>
                  <a:srgbClr val="333399"/>
                </a:solidFill>
                <a:latin typeface="Arial"/>
              </a:rPr>
              <a:t>. Cambio climático y salud humana - Riesgos y respuestas</a:t>
            </a:r>
            <a:endParaRPr lang="es-PE" sz="2400" kern="0" dirty="0" smtClean="0">
              <a:solidFill>
                <a:srgbClr val="333399"/>
              </a:solidFill>
              <a:latin typeface="Arial"/>
            </a:endParaRP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s-PE" sz="2400" u="sng" kern="0" dirty="0" smtClean="0">
                <a:solidFill>
                  <a:srgbClr val="333399"/>
                </a:solidFill>
                <a:latin typeface="Arial"/>
              </a:rPr>
              <a:t>Vídeo</a:t>
            </a:r>
            <a:r>
              <a:rPr lang="es-PE" sz="2400" kern="0" dirty="0">
                <a:solidFill>
                  <a:srgbClr val="333399"/>
                </a:solidFill>
                <a:latin typeface="Arial"/>
              </a:rPr>
              <a:t>. Variabilidad climática, temperaturas extremas y salud </a:t>
            </a:r>
            <a:r>
              <a:rPr lang="es-PE" sz="2400" kern="0" dirty="0" smtClean="0">
                <a:solidFill>
                  <a:srgbClr val="333399"/>
                </a:solidFill>
                <a:latin typeface="Arial"/>
              </a:rPr>
              <a:t>humana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s-PE" sz="2400" u="sng" kern="0" dirty="0" smtClean="0">
                <a:solidFill>
                  <a:srgbClr val="333399"/>
                </a:solidFill>
                <a:latin typeface="Arial"/>
              </a:rPr>
              <a:t>PPT</a:t>
            </a:r>
            <a:r>
              <a:rPr lang="es-PE" sz="2400" kern="0" dirty="0" smtClean="0">
                <a:solidFill>
                  <a:srgbClr val="333399"/>
                </a:solidFill>
                <a:latin typeface="Arial"/>
              </a:rPr>
              <a:t>: </a:t>
            </a:r>
            <a:r>
              <a:rPr lang="es-PE" sz="2400" kern="0" dirty="0">
                <a:solidFill>
                  <a:srgbClr val="333399"/>
                </a:solidFill>
                <a:latin typeface="Arial"/>
              </a:rPr>
              <a:t>Variabilidad climática, temperaturas extremas y salud </a:t>
            </a:r>
            <a:r>
              <a:rPr lang="es-PE" sz="2400" kern="0" dirty="0" smtClean="0">
                <a:solidFill>
                  <a:srgbClr val="333399"/>
                </a:solidFill>
                <a:latin typeface="Arial"/>
              </a:rPr>
              <a:t>humana</a:t>
            </a:r>
            <a:endParaRPr lang="es-PE" sz="2400" kern="0" dirty="0">
              <a:solidFill>
                <a:srgbClr val="333399"/>
              </a:solidFill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46" y="4203420"/>
            <a:ext cx="3713354" cy="24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3420"/>
            <a:ext cx="1952305" cy="255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34" y="4037417"/>
            <a:ext cx="1992912" cy="261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24" y="4730725"/>
            <a:ext cx="2502458" cy="19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t="11722" r="13031"/>
          <a:stretch/>
        </p:blipFill>
        <p:spPr bwMode="auto">
          <a:xfrm>
            <a:off x="0" y="-88900"/>
            <a:ext cx="912840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4" t="21796" r="17131" b="3845"/>
          <a:stretch/>
        </p:blipFill>
        <p:spPr bwMode="auto">
          <a:xfrm>
            <a:off x="0" y="0"/>
            <a:ext cx="64516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7" t="18315" r="25110" b="2747"/>
          <a:stretch/>
        </p:blipFill>
        <p:spPr bwMode="auto">
          <a:xfrm>
            <a:off x="3619500" y="2184400"/>
            <a:ext cx="5384417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7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s-PE" kern="0" dirty="0">
                <a:solidFill>
                  <a:srgbClr val="0099CC"/>
                </a:solidFill>
                <a:latin typeface="Arial"/>
              </a:rPr>
              <a:t>CERTIFICADO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90" y="1143000"/>
            <a:ext cx="6410848" cy="451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2552700" y="2692400"/>
            <a:ext cx="3937000" cy="330200"/>
          </a:xfrm>
          <a:prstGeom prst="rect">
            <a:avLst/>
          </a:prstGeom>
          <a:solidFill>
            <a:srgbClr val="FFFFFF">
              <a:alpha val="50196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1600" b="0" i="0" u="none" strike="noStrike" cap="none" normalizeH="0" baseline="0" smtClean="0">
              <a:noFill/>
              <a:effectLst/>
              <a:latin typeface="Palatino Linotyp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4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s-PE" kern="0" dirty="0">
                <a:solidFill>
                  <a:srgbClr val="0099CC"/>
                </a:solidFill>
                <a:latin typeface="Arial"/>
              </a:rPr>
              <a:t>ENLACES VIRTUALES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1" b="33333"/>
          <a:stretch/>
        </p:blipFill>
        <p:spPr bwMode="auto">
          <a:xfrm>
            <a:off x="88899" y="1143000"/>
            <a:ext cx="9076765" cy="5562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57200" y="333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Pasos para acceder al curso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57200" y="122842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Crear cuenta de usuario en el CVSP OPS/OMS</a:t>
            </a: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www.campusvirtualsp.org/?q=es/user/register</a:t>
            </a: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s-PE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Completar su registro (le llegará un mensaje a su correo electrónico), para habilitar su cuenta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17583" r="14593"/>
          <a:stretch/>
        </p:blipFill>
        <p:spPr bwMode="auto">
          <a:xfrm>
            <a:off x="635000" y="3015011"/>
            <a:ext cx="7670800" cy="380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57200" y="333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Pasos para acceder al curso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57200" y="122842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</a:t>
            </a:r>
            <a:r>
              <a:rPr kumimoji="0" lang="es-PE" sz="2800" b="0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Iniciar sesión </a:t>
            </a: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www.campusvirtualsp.org</a:t>
            </a: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PE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 Acceder al curso </a:t>
            </a: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http://mooc.campusvirtualsp.org/course/view.php?id=6</a:t>
            </a: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s-PE" sz="2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 Matricularse en el curso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PE" sz="2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"/>
          <a:stretch/>
        </p:blipFill>
        <p:spPr bwMode="auto">
          <a:xfrm>
            <a:off x="1095271" y="3282911"/>
            <a:ext cx="3275762" cy="2233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05544"/>
            <a:ext cx="6227729" cy="13878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/>
          </p:cNvSpPr>
          <p:nvPr/>
        </p:nvSpPr>
        <p:spPr bwMode="auto">
          <a:xfrm>
            <a:off x="1358900" y="2915138"/>
            <a:ext cx="6400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  <a:cs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  <a:cs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  <a:cs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  <a:cs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s-ES" altLang="es-PE" sz="2800" b="1" dirty="0">
                <a:solidFill>
                  <a:srgbClr val="234271"/>
                </a:solidFill>
              </a:rPr>
              <a:t>MUCHAS 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1284" r="10834" b="17766"/>
          <a:stretch/>
        </p:blipFill>
        <p:spPr bwMode="auto">
          <a:xfrm>
            <a:off x="0" y="0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605" t="12250" r="11792" b="4543"/>
          <a:stretch/>
        </p:blipFill>
        <p:spPr>
          <a:xfrm>
            <a:off x="0" y="0"/>
            <a:ext cx="5544355" cy="316820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t="5211" r="28628"/>
          <a:stretch/>
        </p:blipFill>
        <p:spPr>
          <a:xfrm rot="1384158">
            <a:off x="5344731" y="528033"/>
            <a:ext cx="2588653" cy="37807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6381">
            <a:off x="3377311" y="1354002"/>
            <a:ext cx="1676400" cy="25241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7121" t="16030" r="7323" b="13951"/>
          <a:stretch/>
        </p:blipFill>
        <p:spPr>
          <a:xfrm>
            <a:off x="1073426" y="3822569"/>
            <a:ext cx="6959433" cy="30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09263" y="878150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err="1" smtClean="0"/>
              <a:t>Acceso</a:t>
            </a:r>
            <a:r>
              <a:rPr lang="pt-BR" sz="3600" b="1" dirty="0" smtClean="0"/>
              <a:t> a </a:t>
            </a:r>
            <a:r>
              <a:rPr lang="pt-BR" sz="3600" b="1" dirty="0" err="1" smtClean="0"/>
              <a:t>la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información</a:t>
            </a:r>
            <a:endParaRPr lang="pt-BR" sz="3600" b="1" dirty="0"/>
          </a:p>
        </p:txBody>
      </p:sp>
      <p:sp>
        <p:nvSpPr>
          <p:cNvPr id="3" name="Seta para baixo 2"/>
          <p:cNvSpPr/>
          <p:nvPr/>
        </p:nvSpPr>
        <p:spPr bwMode="auto">
          <a:xfrm>
            <a:off x="4301544" y="2266682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38604" y="3987291"/>
            <a:ext cx="6340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err="1" smtClean="0"/>
              <a:t>Gestión</a:t>
            </a:r>
            <a:r>
              <a:rPr lang="pt-BR" sz="3600" b="1" dirty="0" smtClean="0"/>
              <a:t> de </a:t>
            </a:r>
            <a:r>
              <a:rPr lang="pt-BR" sz="3600" b="1" dirty="0" err="1"/>
              <a:t>I</a:t>
            </a:r>
            <a:r>
              <a:rPr lang="pt-BR" sz="3600" b="1" dirty="0" err="1" smtClean="0"/>
              <a:t>nformación</a:t>
            </a:r>
            <a:r>
              <a:rPr lang="pt-BR" sz="3600" b="1" dirty="0" smtClean="0"/>
              <a:t> y </a:t>
            </a:r>
          </a:p>
          <a:p>
            <a:r>
              <a:rPr lang="pt-BR" sz="3600" b="1" dirty="0" err="1"/>
              <a:t>G</a:t>
            </a:r>
            <a:r>
              <a:rPr lang="pt-BR" sz="3600" b="1" dirty="0" err="1" smtClean="0"/>
              <a:t>eneración</a:t>
            </a:r>
            <a:r>
              <a:rPr lang="pt-BR" sz="3600" b="1" dirty="0" smtClean="0"/>
              <a:t> de </a:t>
            </a:r>
            <a:r>
              <a:rPr lang="pt-BR" sz="3600" b="1" dirty="0" err="1"/>
              <a:t>C</a:t>
            </a:r>
            <a:r>
              <a:rPr lang="pt-BR" sz="3600" b="1" dirty="0" err="1" smtClean="0"/>
              <a:t>onocimiento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38039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9206" t="11508" r="5160" b="18101"/>
          <a:stretch/>
        </p:blipFill>
        <p:spPr>
          <a:xfrm>
            <a:off x="0" y="1"/>
            <a:ext cx="9200031" cy="602731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237264" y="6220269"/>
            <a:ext cx="4404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http://www.climasaludlac.org/</a:t>
            </a:r>
          </a:p>
        </p:txBody>
      </p:sp>
    </p:spTree>
    <p:extLst>
      <p:ext uri="{BB962C8B-B14F-4D97-AF65-F5344CB8AC3E}">
        <p14:creationId xmlns:p14="http://schemas.microsoft.com/office/powerpoint/2010/main" val="20414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10074" r="1317" b="1832"/>
          <a:stretch/>
        </p:blipFill>
        <p:spPr bwMode="auto">
          <a:xfrm>
            <a:off x="1" y="0"/>
            <a:ext cx="91748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4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45768" y="612601"/>
            <a:ext cx="6215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/>
              <a:t>Formación</a:t>
            </a:r>
            <a:r>
              <a:rPr lang="pt-BR" sz="3200" b="1" dirty="0" smtClean="0"/>
              <a:t> de recursos humanos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524000"/>
            <a:ext cx="6020352" cy="3213711"/>
          </a:xfrm>
          <a:prstGeom prst="rect">
            <a:avLst/>
          </a:prstGeom>
        </p:spPr>
      </p:pic>
      <p:sp>
        <p:nvSpPr>
          <p:cNvPr id="5" name="Seta em curva para a direita 4"/>
          <p:cNvSpPr/>
          <p:nvPr/>
        </p:nvSpPr>
        <p:spPr bwMode="auto">
          <a:xfrm>
            <a:off x="3840480" y="5064335"/>
            <a:ext cx="731520" cy="121615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6" name="AutoShape 2" descr="Resultado de imagem para curso a distancia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303" y="5000625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18141" r="16460" b="37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rd GF Compromisos">
  <a:themeElements>
    <a:clrScheme name="3rd GF Compromisos 1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FFFFFF"/>
      </a:accent3>
      <a:accent4>
        <a:srgbClr val="000000"/>
      </a:accent4>
      <a:accent5>
        <a:srgbClr val="B6BDD6"/>
      </a:accent5>
      <a:accent6>
        <a:srgbClr val="8D4949"/>
      </a:accent6>
      <a:hlink>
        <a:srgbClr val="3399FF"/>
      </a:hlink>
      <a:folHlink>
        <a:srgbClr val="B2B2B2"/>
      </a:folHlink>
    </a:clrScheme>
    <a:fontScheme name="3rd GF Compromisos">
      <a:majorFont>
        <a:latin typeface="Palatino Linotype"/>
        <a:ea typeface="MS PGothic"/>
        <a:cs typeface="Arial"/>
      </a:majorFont>
      <a:minorFont>
        <a:latin typeface="Century Gothic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ea typeface="MS PGothic" pitchFamily="34" charset="-128"/>
          </a:defRPr>
        </a:defPPr>
      </a:lstStyle>
    </a:lnDef>
  </a:objectDefaults>
  <a:extraClrSchemeLst>
    <a:extraClrScheme>
      <a:clrScheme name="3rd GF Compromisos 1">
        <a:dk1>
          <a:srgbClr val="000000"/>
        </a:dk1>
        <a:lt1>
          <a:srgbClr val="FFFFFF"/>
        </a:lt1>
        <a:dk2>
          <a:srgbClr val="2F5897"/>
        </a:dk2>
        <a:lt2>
          <a:srgbClr val="E4E9EF"/>
        </a:lt2>
        <a:accent1>
          <a:srgbClr val="6076B4"/>
        </a:accent1>
        <a:accent2>
          <a:srgbClr val="9C5252"/>
        </a:accent2>
        <a:accent3>
          <a:srgbClr val="FFFFFF"/>
        </a:accent3>
        <a:accent4>
          <a:srgbClr val="000000"/>
        </a:accent4>
        <a:accent5>
          <a:srgbClr val="B6BDD6"/>
        </a:accent5>
        <a:accent6>
          <a:srgbClr val="8D4949"/>
        </a:accent6>
        <a:hlink>
          <a:srgbClr val="3399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99CC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ea typeface="MS PGothic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3rd GF Compromisos">
  <a:themeElements>
    <a:clrScheme name="3rd GF Compromisos 1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FFFFFF"/>
      </a:accent3>
      <a:accent4>
        <a:srgbClr val="000000"/>
      </a:accent4>
      <a:accent5>
        <a:srgbClr val="B6BDD6"/>
      </a:accent5>
      <a:accent6>
        <a:srgbClr val="8D4949"/>
      </a:accent6>
      <a:hlink>
        <a:srgbClr val="3399FF"/>
      </a:hlink>
      <a:folHlink>
        <a:srgbClr val="B2B2B2"/>
      </a:folHlink>
    </a:clrScheme>
    <a:fontScheme name="3rd GF Compromisos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  <a:ea typeface="MS PGothic" pitchFamily="34" charset="-128"/>
          </a:defRPr>
        </a:defPPr>
      </a:lstStyle>
    </a:lnDef>
  </a:objectDefaults>
  <a:extraClrSchemeLst>
    <a:extraClrScheme>
      <a:clrScheme name="3rd GF Compromisos 1">
        <a:dk1>
          <a:srgbClr val="000000"/>
        </a:dk1>
        <a:lt1>
          <a:srgbClr val="FFFFFF"/>
        </a:lt1>
        <a:dk2>
          <a:srgbClr val="2F5897"/>
        </a:dk2>
        <a:lt2>
          <a:srgbClr val="E4E9EF"/>
        </a:lt2>
        <a:accent1>
          <a:srgbClr val="6076B4"/>
        </a:accent1>
        <a:accent2>
          <a:srgbClr val="9C5252"/>
        </a:accent2>
        <a:accent3>
          <a:srgbClr val="FFFFFF"/>
        </a:accent3>
        <a:accent4>
          <a:srgbClr val="000000"/>
        </a:accent4>
        <a:accent5>
          <a:srgbClr val="B6BDD6"/>
        </a:accent5>
        <a:accent6>
          <a:srgbClr val="8D4949"/>
        </a:accent6>
        <a:hlink>
          <a:srgbClr val="3399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7409</TotalTime>
  <Words>207</Words>
  <Application>Microsoft Office PowerPoint</Application>
  <PresentationFormat>Presentación en pantalla (4:3)</PresentationFormat>
  <Paragraphs>44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3rd GF Compromisos</vt:lpstr>
      <vt:lpstr>Diseño predeterminado</vt:lpstr>
      <vt:lpstr>1_3rd GF Compromisos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GRAPHIX3 PAHO</dc:creator>
  <cp:lastModifiedBy>Marco Ramirez</cp:lastModifiedBy>
  <cp:revision>300</cp:revision>
  <dcterms:created xsi:type="dcterms:W3CDTF">2012-02-06T16:34:15Z</dcterms:created>
  <dcterms:modified xsi:type="dcterms:W3CDTF">2015-09-15T16:25:37Z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eme">
    <vt:lpwstr>Powerpoint_presentation</vt:lpwstr>
  </property>
  <property fmtid="{D5CDD505-2E9C-101B-9397-08002B2CF9AE}" pid="3" name="Language">
    <vt:lpwstr>English</vt:lpwstr>
  </property>
  <property fmtid="{D5CDD505-2E9C-101B-9397-08002B2CF9AE}" pid="4" name="Color">
    <vt:lpwstr>CMYK</vt:lpwstr>
  </property>
  <property fmtid="{D5CDD505-2E9C-101B-9397-08002B2CF9AE}" pid="5" name="Link">
    <vt:lpwstr>https://intranet.paho.org/IB/Branding%20Materials%20PPT/MapWhiteSpanish110.ppt</vt:lpwstr>
  </property>
  <property fmtid="{D5CDD505-2E9C-101B-9397-08002B2CF9AE}" pid="6" name="Document Type">
    <vt:lpwstr>ppt</vt:lpwstr>
  </property>
  <property fmtid="{D5CDD505-2E9C-101B-9397-08002B2CF9AE}" pid="7" name="Information">
    <vt:lpwstr>To download the file, simply click on the above link and save the file to your computer.</vt:lpwstr>
  </property>
</Properties>
</file>